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7" r:id="rId6"/>
    <p:sldId id="295" r:id="rId7"/>
    <p:sldId id="296" r:id="rId8"/>
    <p:sldId id="291" r:id="rId9"/>
    <p:sldId id="292" r:id="rId10"/>
    <p:sldId id="298" r:id="rId11"/>
    <p:sldId id="297" r:id="rId12"/>
    <p:sldId id="299" r:id="rId13"/>
    <p:sldId id="300" r:id="rId14"/>
    <p:sldId id="27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88523" autoAdjust="0"/>
  </p:normalViewPr>
  <p:slideViewPr>
    <p:cSldViewPr snapToGrid="0" showGuides="1">
      <p:cViewPr varScale="1">
        <p:scale>
          <a:sx n="86" d="100"/>
          <a:sy n="8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08/01/2021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,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noFill/>
        </p:spPr>
        <p:txBody>
          <a:bodyPr lIns="6480000" tIns="0" rIns="648000" anchor="ctr" anchorCtr="0"/>
          <a:lstStyle>
            <a:lvl1pPr marL="0" indent="0" algn="l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"/>
            <a:ext cx="6096000" cy="6861600"/>
          </a:xfrm>
          <a:solidFill>
            <a:srgbClr val="5A5A5F">
              <a:alpha val="60000"/>
            </a:srgbClr>
          </a:solidFill>
        </p:spPr>
        <p:txBody>
          <a:bodyPr lIns="540000" tIns="3420000" rIns="540000" bIns="1756800" anchor="b">
            <a:normAutofit/>
          </a:bodyPr>
          <a:lstStyle>
            <a:lvl1pPr algn="ctr"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29CD0D-5C6F-4064-82CB-4DB5AD9345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867101" y="1087200"/>
            <a:ext cx="2361801" cy="1296000"/>
          </a:xfrm>
          <a:custGeom>
            <a:avLst/>
            <a:gdLst>
              <a:gd name="connsiteX0" fmla="*/ 7291856 w 9381598"/>
              <a:gd name="connsiteY0" fmla="*/ 4023394 h 5148000"/>
              <a:gd name="connsiteX1" fmla="*/ 7076789 w 9381598"/>
              <a:gd name="connsiteY1" fmla="*/ 4317870 h 5148000"/>
              <a:gd name="connsiteX2" fmla="*/ 7291856 w 9381598"/>
              <a:gd name="connsiteY2" fmla="*/ 4609036 h 5148000"/>
              <a:gd name="connsiteX3" fmla="*/ 7506919 w 9381598"/>
              <a:gd name="connsiteY3" fmla="*/ 4317870 h 5148000"/>
              <a:gd name="connsiteX4" fmla="*/ 7291856 w 9381598"/>
              <a:gd name="connsiteY4" fmla="*/ 4023394 h 5148000"/>
              <a:gd name="connsiteX5" fmla="*/ 6130497 w 9381598"/>
              <a:gd name="connsiteY5" fmla="*/ 4023394 h 5148000"/>
              <a:gd name="connsiteX6" fmla="*/ 6004764 w 9381598"/>
              <a:gd name="connsiteY6" fmla="*/ 4043247 h 5148000"/>
              <a:gd name="connsiteX7" fmla="*/ 6004764 w 9381598"/>
              <a:gd name="connsiteY7" fmla="*/ 4595800 h 5148000"/>
              <a:gd name="connsiteX8" fmla="*/ 6133808 w 9381598"/>
              <a:gd name="connsiteY8" fmla="*/ 4612343 h 5148000"/>
              <a:gd name="connsiteX9" fmla="*/ 6391885 w 9381598"/>
              <a:gd name="connsiteY9" fmla="*/ 4317870 h 5148000"/>
              <a:gd name="connsiteX10" fmla="*/ 6130497 w 9381598"/>
              <a:gd name="connsiteY10" fmla="*/ 4023394 h 5148000"/>
              <a:gd name="connsiteX11" fmla="*/ 5025387 w 9381598"/>
              <a:gd name="connsiteY11" fmla="*/ 4023394 h 5148000"/>
              <a:gd name="connsiteX12" fmla="*/ 4896351 w 9381598"/>
              <a:gd name="connsiteY12" fmla="*/ 4039940 h 5148000"/>
              <a:gd name="connsiteX13" fmla="*/ 4896351 w 9381598"/>
              <a:gd name="connsiteY13" fmla="*/ 4595800 h 5148000"/>
              <a:gd name="connsiteX14" fmla="*/ 5022080 w 9381598"/>
              <a:gd name="connsiteY14" fmla="*/ 4615654 h 5148000"/>
              <a:gd name="connsiteX15" fmla="*/ 5283468 w 9381598"/>
              <a:gd name="connsiteY15" fmla="*/ 4317870 h 5148000"/>
              <a:gd name="connsiteX16" fmla="*/ 5025387 w 9381598"/>
              <a:gd name="connsiteY16" fmla="*/ 4023394 h 5148000"/>
              <a:gd name="connsiteX17" fmla="*/ 8307624 w 9381598"/>
              <a:gd name="connsiteY17" fmla="*/ 3844722 h 5148000"/>
              <a:gd name="connsiteX18" fmla="*/ 8641807 w 9381598"/>
              <a:gd name="connsiteY18" fmla="*/ 3910896 h 5148000"/>
              <a:gd name="connsiteX19" fmla="*/ 8559091 w 9381598"/>
              <a:gd name="connsiteY19" fmla="*/ 4069714 h 5148000"/>
              <a:gd name="connsiteX20" fmla="*/ 8344024 w 9381598"/>
              <a:gd name="connsiteY20" fmla="*/ 4016776 h 5148000"/>
              <a:gd name="connsiteX21" fmla="*/ 8191819 w 9381598"/>
              <a:gd name="connsiteY21" fmla="*/ 4112728 h 5148000"/>
              <a:gd name="connsiteX22" fmla="*/ 8357259 w 9381598"/>
              <a:gd name="connsiteY22" fmla="*/ 4238461 h 5148000"/>
              <a:gd name="connsiteX23" fmla="*/ 8674892 w 9381598"/>
              <a:gd name="connsiteY23" fmla="*/ 4519702 h 5148000"/>
              <a:gd name="connsiteX24" fmla="*/ 8231526 w 9381598"/>
              <a:gd name="connsiteY24" fmla="*/ 4800943 h 5148000"/>
              <a:gd name="connsiteX25" fmla="*/ 7880805 w 9381598"/>
              <a:gd name="connsiteY25" fmla="*/ 4734765 h 5148000"/>
              <a:gd name="connsiteX26" fmla="*/ 7970138 w 9381598"/>
              <a:gd name="connsiteY26" fmla="*/ 4559405 h 5148000"/>
              <a:gd name="connsiteX27" fmla="*/ 8221601 w 9381598"/>
              <a:gd name="connsiteY27" fmla="*/ 4618960 h 5148000"/>
              <a:gd name="connsiteX28" fmla="*/ 8383726 w 9381598"/>
              <a:gd name="connsiteY28" fmla="*/ 4519702 h 5148000"/>
              <a:gd name="connsiteX29" fmla="*/ 8218294 w 9381598"/>
              <a:gd name="connsiteY29" fmla="*/ 4393969 h 5148000"/>
              <a:gd name="connsiteX30" fmla="*/ 7910583 w 9381598"/>
              <a:gd name="connsiteY30" fmla="*/ 4116039 h 5148000"/>
              <a:gd name="connsiteX31" fmla="*/ 8307624 w 9381598"/>
              <a:gd name="connsiteY31" fmla="*/ 3844722 h 5148000"/>
              <a:gd name="connsiteX32" fmla="*/ 7291856 w 9381598"/>
              <a:gd name="connsiteY32" fmla="*/ 3844722 h 5148000"/>
              <a:gd name="connsiteX33" fmla="*/ 7781542 w 9381598"/>
              <a:gd name="connsiteY33" fmla="*/ 4321177 h 5148000"/>
              <a:gd name="connsiteX34" fmla="*/ 7291856 w 9381598"/>
              <a:gd name="connsiteY34" fmla="*/ 4800943 h 5148000"/>
              <a:gd name="connsiteX35" fmla="*/ 6802166 w 9381598"/>
              <a:gd name="connsiteY35" fmla="*/ 4321177 h 5148000"/>
              <a:gd name="connsiteX36" fmla="*/ 7291856 w 9381598"/>
              <a:gd name="connsiteY36" fmla="*/ 3844722 h 5148000"/>
              <a:gd name="connsiteX37" fmla="*/ 6123879 w 9381598"/>
              <a:gd name="connsiteY37" fmla="*/ 3844722 h 5148000"/>
              <a:gd name="connsiteX38" fmla="*/ 6663201 w 9381598"/>
              <a:gd name="connsiteY38" fmla="*/ 4317870 h 5148000"/>
              <a:gd name="connsiteX39" fmla="*/ 6160275 w 9381598"/>
              <a:gd name="connsiteY39" fmla="*/ 4791014 h 5148000"/>
              <a:gd name="connsiteX40" fmla="*/ 6004764 w 9381598"/>
              <a:gd name="connsiteY40" fmla="*/ 4771165 h 5148000"/>
              <a:gd name="connsiteX41" fmla="*/ 6004764 w 9381598"/>
              <a:gd name="connsiteY41" fmla="*/ 5148000 h 5148000"/>
              <a:gd name="connsiteX42" fmla="*/ 5730145 w 9381598"/>
              <a:gd name="connsiteY42" fmla="*/ 5148000 h 5148000"/>
              <a:gd name="connsiteX43" fmla="*/ 5730145 w 9381598"/>
              <a:gd name="connsiteY43" fmla="*/ 3910896 h 5148000"/>
              <a:gd name="connsiteX44" fmla="*/ 6123879 w 9381598"/>
              <a:gd name="connsiteY44" fmla="*/ 3844722 h 5148000"/>
              <a:gd name="connsiteX45" fmla="*/ 9177817 w 9381598"/>
              <a:gd name="connsiteY45" fmla="*/ 3593260 h 5148000"/>
              <a:gd name="connsiteX46" fmla="*/ 9177817 w 9381598"/>
              <a:gd name="connsiteY46" fmla="*/ 3864576 h 5148000"/>
              <a:gd name="connsiteX47" fmla="*/ 9379645 w 9381598"/>
              <a:gd name="connsiteY47" fmla="*/ 3864576 h 5148000"/>
              <a:gd name="connsiteX48" fmla="*/ 9379645 w 9381598"/>
              <a:gd name="connsiteY48" fmla="*/ 4036630 h 5148000"/>
              <a:gd name="connsiteX49" fmla="*/ 9177817 w 9381598"/>
              <a:gd name="connsiteY49" fmla="*/ 4036630 h 5148000"/>
              <a:gd name="connsiteX50" fmla="*/ 9177817 w 9381598"/>
              <a:gd name="connsiteY50" fmla="*/ 4489924 h 5148000"/>
              <a:gd name="connsiteX51" fmla="*/ 9303547 w 9381598"/>
              <a:gd name="connsiteY51" fmla="*/ 4589183 h 5148000"/>
              <a:gd name="connsiteX52" fmla="*/ 9346974 w 9381598"/>
              <a:gd name="connsiteY52" fmla="*/ 4585048 h 5148000"/>
              <a:gd name="connsiteX53" fmla="*/ 9381598 w 9381598"/>
              <a:gd name="connsiteY53" fmla="*/ 4576295 h 5148000"/>
              <a:gd name="connsiteX54" fmla="*/ 9381598 w 9381598"/>
              <a:gd name="connsiteY54" fmla="*/ 4768206 h 5148000"/>
              <a:gd name="connsiteX55" fmla="*/ 9312647 w 9381598"/>
              <a:gd name="connsiteY55" fmla="*/ 4786053 h 5148000"/>
              <a:gd name="connsiteX56" fmla="*/ 9217520 w 9381598"/>
              <a:gd name="connsiteY56" fmla="*/ 4794325 h 5148000"/>
              <a:gd name="connsiteX57" fmla="*/ 8909812 w 9381598"/>
              <a:gd name="connsiteY57" fmla="*/ 4506467 h 5148000"/>
              <a:gd name="connsiteX58" fmla="*/ 8909812 w 9381598"/>
              <a:gd name="connsiteY58" fmla="*/ 4036630 h 5148000"/>
              <a:gd name="connsiteX59" fmla="*/ 8770847 w 9381598"/>
              <a:gd name="connsiteY59" fmla="*/ 4036630 h 5148000"/>
              <a:gd name="connsiteX60" fmla="*/ 8770847 w 9381598"/>
              <a:gd name="connsiteY60" fmla="*/ 3864576 h 5148000"/>
              <a:gd name="connsiteX61" fmla="*/ 8909812 w 9381598"/>
              <a:gd name="connsiteY61" fmla="*/ 3864576 h 5148000"/>
              <a:gd name="connsiteX62" fmla="*/ 8909812 w 9381598"/>
              <a:gd name="connsiteY62" fmla="*/ 3659433 h 5148000"/>
              <a:gd name="connsiteX63" fmla="*/ 4625035 w 9381598"/>
              <a:gd name="connsiteY63" fmla="*/ 3490690 h 5148000"/>
              <a:gd name="connsiteX64" fmla="*/ 4896351 w 9381598"/>
              <a:gd name="connsiteY64" fmla="*/ 3490690 h 5148000"/>
              <a:gd name="connsiteX65" fmla="*/ 4896351 w 9381598"/>
              <a:gd name="connsiteY65" fmla="*/ 3867883 h 5148000"/>
              <a:gd name="connsiteX66" fmla="*/ 5051858 w 9381598"/>
              <a:gd name="connsiteY66" fmla="*/ 3848033 h 5148000"/>
              <a:gd name="connsiteX67" fmla="*/ 5558091 w 9381598"/>
              <a:gd name="connsiteY67" fmla="*/ 4317870 h 5148000"/>
              <a:gd name="connsiteX68" fmla="*/ 5018769 w 9381598"/>
              <a:gd name="connsiteY68" fmla="*/ 4791014 h 5148000"/>
              <a:gd name="connsiteX69" fmla="*/ 4625035 w 9381598"/>
              <a:gd name="connsiteY69" fmla="*/ 4724841 h 5148000"/>
              <a:gd name="connsiteX70" fmla="*/ 3453759 w 9381598"/>
              <a:gd name="connsiteY70" fmla="*/ 1012461 h 5148000"/>
              <a:gd name="connsiteX71" fmla="*/ 1815945 w 9381598"/>
              <a:gd name="connsiteY71" fmla="*/ 2574173 h 5148000"/>
              <a:gd name="connsiteX72" fmla="*/ 1322948 w 9381598"/>
              <a:gd name="connsiteY72" fmla="*/ 1654352 h 5148000"/>
              <a:gd name="connsiteX73" fmla="*/ 6802170 w 9381598"/>
              <a:gd name="connsiteY73" fmla="*/ 0 h 5148000"/>
              <a:gd name="connsiteX74" fmla="*/ 1915208 w 9381598"/>
              <a:gd name="connsiteY74" fmla="*/ 4675213 h 5148000"/>
              <a:gd name="connsiteX75" fmla="*/ 432906 w 9381598"/>
              <a:gd name="connsiteY75" fmla="*/ 1922361 h 5148000"/>
              <a:gd name="connsiteX76" fmla="*/ 1045018 w 9381598"/>
              <a:gd name="connsiteY76" fmla="*/ 1737076 h 5148000"/>
              <a:gd name="connsiteX77" fmla="*/ 2017777 w 9381598"/>
              <a:gd name="connsiteY77" fmla="*/ 3540326 h 5148000"/>
              <a:gd name="connsiteX78" fmla="*/ 5223916 w 9381598"/>
              <a:gd name="connsiteY78" fmla="*/ 476459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381598" h="5148000">
                <a:moveTo>
                  <a:pt x="7291856" y="4023394"/>
                </a:moveTo>
                <a:cubicBezTo>
                  <a:pt x="7146269" y="4023394"/>
                  <a:pt x="7076789" y="4132581"/>
                  <a:pt x="7076789" y="4317870"/>
                </a:cubicBezTo>
                <a:cubicBezTo>
                  <a:pt x="7076789" y="4499849"/>
                  <a:pt x="7149580" y="4609036"/>
                  <a:pt x="7291856" y="4609036"/>
                </a:cubicBezTo>
                <a:cubicBezTo>
                  <a:pt x="7437435" y="4609036"/>
                  <a:pt x="7506919" y="4499849"/>
                  <a:pt x="7506919" y="4317870"/>
                </a:cubicBezTo>
                <a:cubicBezTo>
                  <a:pt x="7506919" y="4135892"/>
                  <a:pt x="7437435" y="4023394"/>
                  <a:pt x="7291856" y="4023394"/>
                </a:cubicBezTo>
                <a:close/>
                <a:moveTo>
                  <a:pt x="6130497" y="4023394"/>
                </a:moveTo>
                <a:cubicBezTo>
                  <a:pt x="6080866" y="4023394"/>
                  <a:pt x="6027928" y="4030012"/>
                  <a:pt x="6004764" y="4043247"/>
                </a:cubicBezTo>
                <a:lnTo>
                  <a:pt x="6004764" y="4595800"/>
                </a:lnTo>
                <a:cubicBezTo>
                  <a:pt x="6024621" y="4605729"/>
                  <a:pt x="6084173" y="4612343"/>
                  <a:pt x="6133808" y="4612343"/>
                </a:cubicBezTo>
                <a:cubicBezTo>
                  <a:pt x="6302551" y="4612343"/>
                  <a:pt x="6391885" y="4489924"/>
                  <a:pt x="6391885" y="4317870"/>
                </a:cubicBezTo>
                <a:cubicBezTo>
                  <a:pt x="6391885" y="4132581"/>
                  <a:pt x="6299240" y="4023394"/>
                  <a:pt x="6130497" y="4023394"/>
                </a:cubicBezTo>
                <a:close/>
                <a:moveTo>
                  <a:pt x="5025387" y="4023394"/>
                </a:moveTo>
                <a:cubicBezTo>
                  <a:pt x="4975760" y="4023394"/>
                  <a:pt x="4919511" y="4033323"/>
                  <a:pt x="4896351" y="4039940"/>
                </a:cubicBezTo>
                <a:lnTo>
                  <a:pt x="4896351" y="4595800"/>
                </a:lnTo>
                <a:cubicBezTo>
                  <a:pt x="4919511" y="4605729"/>
                  <a:pt x="4972449" y="4615654"/>
                  <a:pt x="5022080" y="4615654"/>
                </a:cubicBezTo>
                <a:cubicBezTo>
                  <a:pt x="5190823" y="4612343"/>
                  <a:pt x="5283468" y="4503156"/>
                  <a:pt x="5283468" y="4317870"/>
                </a:cubicBezTo>
                <a:cubicBezTo>
                  <a:pt x="5283468" y="4145817"/>
                  <a:pt x="5194134" y="4023394"/>
                  <a:pt x="5025387" y="4023394"/>
                </a:cubicBezTo>
                <a:close/>
                <a:moveTo>
                  <a:pt x="8307624" y="3844722"/>
                </a:moveTo>
                <a:cubicBezTo>
                  <a:pt x="8446593" y="3844722"/>
                  <a:pt x="8559091" y="3874500"/>
                  <a:pt x="8641807" y="3910896"/>
                </a:cubicBezTo>
                <a:lnTo>
                  <a:pt x="8559091" y="4069714"/>
                </a:lnTo>
                <a:cubicBezTo>
                  <a:pt x="8512767" y="4046554"/>
                  <a:pt x="8416811" y="4016776"/>
                  <a:pt x="8344024" y="4016776"/>
                </a:cubicBezTo>
                <a:cubicBezTo>
                  <a:pt x="8248072" y="4016776"/>
                  <a:pt x="8191819" y="4056483"/>
                  <a:pt x="8191819" y="4112728"/>
                </a:cubicBezTo>
                <a:cubicBezTo>
                  <a:pt x="8191819" y="4182212"/>
                  <a:pt x="8261304" y="4208679"/>
                  <a:pt x="8357259" y="4238461"/>
                </a:cubicBezTo>
                <a:cubicBezTo>
                  <a:pt x="8499531" y="4281475"/>
                  <a:pt x="8674892" y="4334413"/>
                  <a:pt x="8674892" y="4519702"/>
                </a:cubicBezTo>
                <a:cubicBezTo>
                  <a:pt x="8668278" y="4688445"/>
                  <a:pt x="8519384" y="4800943"/>
                  <a:pt x="8231526" y="4800943"/>
                </a:cubicBezTo>
                <a:cubicBezTo>
                  <a:pt x="8095868" y="4800943"/>
                  <a:pt x="7963521" y="4771165"/>
                  <a:pt x="7880805" y="4734765"/>
                </a:cubicBezTo>
                <a:lnTo>
                  <a:pt x="7970138" y="4559405"/>
                </a:lnTo>
                <a:cubicBezTo>
                  <a:pt x="8023081" y="4589183"/>
                  <a:pt x="8145499" y="4618960"/>
                  <a:pt x="8221601" y="4618960"/>
                </a:cubicBezTo>
                <a:cubicBezTo>
                  <a:pt x="8320860" y="4618960"/>
                  <a:pt x="8383726" y="4579258"/>
                  <a:pt x="8383726" y="4519702"/>
                </a:cubicBezTo>
                <a:cubicBezTo>
                  <a:pt x="8383726" y="4453528"/>
                  <a:pt x="8314242" y="4423747"/>
                  <a:pt x="8218294" y="4393969"/>
                </a:cubicBezTo>
                <a:cubicBezTo>
                  <a:pt x="8082632" y="4350959"/>
                  <a:pt x="7910583" y="4298017"/>
                  <a:pt x="7910583" y="4116039"/>
                </a:cubicBezTo>
                <a:cubicBezTo>
                  <a:pt x="7910583" y="3953910"/>
                  <a:pt x="8056165" y="3844722"/>
                  <a:pt x="8307624" y="3844722"/>
                </a:cubicBezTo>
                <a:close/>
                <a:moveTo>
                  <a:pt x="7291856" y="3844722"/>
                </a:moveTo>
                <a:cubicBezTo>
                  <a:pt x="7606182" y="3844722"/>
                  <a:pt x="7781542" y="4049865"/>
                  <a:pt x="7781542" y="4321177"/>
                </a:cubicBezTo>
                <a:cubicBezTo>
                  <a:pt x="7778231" y="4595800"/>
                  <a:pt x="7606182" y="4800943"/>
                  <a:pt x="7291856" y="4800943"/>
                </a:cubicBezTo>
                <a:cubicBezTo>
                  <a:pt x="6977526" y="4800943"/>
                  <a:pt x="6802166" y="4595800"/>
                  <a:pt x="6802166" y="4321177"/>
                </a:cubicBezTo>
                <a:cubicBezTo>
                  <a:pt x="6802166" y="4046554"/>
                  <a:pt x="6977526" y="3844722"/>
                  <a:pt x="7291856" y="3844722"/>
                </a:cubicBezTo>
                <a:close/>
                <a:moveTo>
                  <a:pt x="6123879" y="3844722"/>
                </a:moveTo>
                <a:cubicBezTo>
                  <a:pt x="6471294" y="3844722"/>
                  <a:pt x="6663201" y="4023394"/>
                  <a:pt x="6663201" y="4317870"/>
                </a:cubicBezTo>
                <a:cubicBezTo>
                  <a:pt x="6666508" y="4599111"/>
                  <a:pt x="6491147" y="4791014"/>
                  <a:pt x="6160275" y="4791014"/>
                </a:cubicBezTo>
                <a:cubicBezTo>
                  <a:pt x="6104026" y="4791014"/>
                  <a:pt x="6037853" y="4781090"/>
                  <a:pt x="6004764" y="4771165"/>
                </a:cubicBezTo>
                <a:lnTo>
                  <a:pt x="6004764" y="5148000"/>
                </a:lnTo>
                <a:lnTo>
                  <a:pt x="5730145" y="5148000"/>
                </a:lnTo>
                <a:lnTo>
                  <a:pt x="5730145" y="3910896"/>
                </a:lnTo>
                <a:cubicBezTo>
                  <a:pt x="5809554" y="3874500"/>
                  <a:pt x="5961754" y="3844722"/>
                  <a:pt x="6123879" y="3844722"/>
                </a:cubicBezTo>
                <a:close/>
                <a:moveTo>
                  <a:pt x="9177817" y="3593260"/>
                </a:moveTo>
                <a:lnTo>
                  <a:pt x="9177817" y="3864576"/>
                </a:lnTo>
                <a:lnTo>
                  <a:pt x="9379645" y="3864576"/>
                </a:lnTo>
                <a:lnTo>
                  <a:pt x="9379645" y="4036630"/>
                </a:lnTo>
                <a:lnTo>
                  <a:pt x="9177817" y="4036630"/>
                </a:lnTo>
                <a:lnTo>
                  <a:pt x="9177817" y="4489924"/>
                </a:lnTo>
                <a:cubicBezTo>
                  <a:pt x="9177817" y="4566022"/>
                  <a:pt x="9234062" y="4589183"/>
                  <a:pt x="9303547" y="4589183"/>
                </a:cubicBezTo>
                <a:cubicBezTo>
                  <a:pt x="9318436" y="4589183"/>
                  <a:pt x="9333325" y="4587529"/>
                  <a:pt x="9346974" y="4585048"/>
                </a:cubicBezTo>
                <a:lnTo>
                  <a:pt x="9381598" y="4576295"/>
                </a:lnTo>
                <a:lnTo>
                  <a:pt x="9381598" y="4768206"/>
                </a:lnTo>
                <a:lnTo>
                  <a:pt x="9312647" y="4786053"/>
                </a:lnTo>
                <a:cubicBezTo>
                  <a:pt x="9283696" y="4791016"/>
                  <a:pt x="9250609" y="4794325"/>
                  <a:pt x="9217520" y="4794325"/>
                </a:cubicBezTo>
                <a:cubicBezTo>
                  <a:pt x="9009071" y="4794325"/>
                  <a:pt x="8909812" y="4698374"/>
                  <a:pt x="8909812" y="4506467"/>
                </a:cubicBezTo>
                <a:lnTo>
                  <a:pt x="8909812" y="4036630"/>
                </a:lnTo>
                <a:lnTo>
                  <a:pt x="8770847" y="4036630"/>
                </a:lnTo>
                <a:lnTo>
                  <a:pt x="8770847" y="3864576"/>
                </a:lnTo>
                <a:lnTo>
                  <a:pt x="8909812" y="3864576"/>
                </a:lnTo>
                <a:lnTo>
                  <a:pt x="8909812" y="3659433"/>
                </a:lnTo>
                <a:close/>
                <a:moveTo>
                  <a:pt x="4625035" y="3490690"/>
                </a:moveTo>
                <a:lnTo>
                  <a:pt x="4896351" y="3490690"/>
                </a:lnTo>
                <a:lnTo>
                  <a:pt x="4896351" y="3867883"/>
                </a:lnTo>
                <a:cubicBezTo>
                  <a:pt x="4929436" y="3857958"/>
                  <a:pt x="4995609" y="3848033"/>
                  <a:pt x="5051858" y="3848033"/>
                </a:cubicBezTo>
                <a:cubicBezTo>
                  <a:pt x="5382730" y="3844722"/>
                  <a:pt x="5558091" y="4033323"/>
                  <a:pt x="5558091" y="4317870"/>
                </a:cubicBezTo>
                <a:cubicBezTo>
                  <a:pt x="5558091" y="4615654"/>
                  <a:pt x="5369495" y="4791014"/>
                  <a:pt x="5018769" y="4791014"/>
                </a:cubicBezTo>
                <a:cubicBezTo>
                  <a:pt x="4856644" y="4791014"/>
                  <a:pt x="4704444" y="4761236"/>
                  <a:pt x="4625035" y="4724841"/>
                </a:cubicBezTo>
                <a:close/>
                <a:moveTo>
                  <a:pt x="3453759" y="1012461"/>
                </a:moveTo>
                <a:cubicBezTo>
                  <a:pt x="3139429" y="1697366"/>
                  <a:pt x="2404894" y="2395505"/>
                  <a:pt x="1815945" y="2574173"/>
                </a:cubicBezTo>
                <a:cubicBezTo>
                  <a:pt x="1226993" y="2752844"/>
                  <a:pt x="1005312" y="2339256"/>
                  <a:pt x="1322948" y="1654352"/>
                </a:cubicBezTo>
                <a:close/>
                <a:moveTo>
                  <a:pt x="6802170" y="0"/>
                </a:moveTo>
                <a:cubicBezTo>
                  <a:pt x="5869114" y="2044788"/>
                  <a:pt x="3678751" y="4139203"/>
                  <a:pt x="1915208" y="4675213"/>
                </a:cubicBezTo>
                <a:cubicBezTo>
                  <a:pt x="148354" y="5211224"/>
                  <a:pt x="-516693" y="3977074"/>
                  <a:pt x="432906" y="1922361"/>
                </a:cubicBezTo>
                <a:lnTo>
                  <a:pt x="1045018" y="1737076"/>
                </a:lnTo>
                <a:cubicBezTo>
                  <a:pt x="422981" y="3080413"/>
                  <a:pt x="859729" y="3891047"/>
                  <a:pt x="2017777" y="3540326"/>
                </a:cubicBezTo>
                <a:cubicBezTo>
                  <a:pt x="3172518" y="3189600"/>
                  <a:pt x="4608496" y="1816485"/>
                  <a:pt x="5223916" y="47645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6" name="Date_GeneralDate">
            <a:extLst>
              <a:ext uri="{FF2B5EF4-FFF2-40B4-BE49-F238E27FC236}">
                <a16:creationId xmlns:a16="http://schemas.microsoft.com/office/drawing/2014/main" id="{F8926225-31F7-4B1A-AED2-D43A39A32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004001" y="5441352"/>
            <a:ext cx="20880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52C18CDF-3482-4D29-9B49-0E5DC51A238B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53483FF-F3DE-4A66-B3C5-7E1686BDA7C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778001" y="535307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DA16FB-BFEC-4577-822F-75BA08F0DBC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EEE23F-63EF-4625-A41F-9338F0AD8F25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0D849FD-D333-42FA-8F56-91E19F38BE1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5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,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DAFA8FC-1007-45A9-A9E6-B2932496C0E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8BE476-974C-489A-ADF6-1EB245EB4C7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96B3DA-0C78-468C-BDD6-ABD3B6BB4A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AA0D86-3CE0-4FB8-A676-A4500D3EA39E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300AA8-BC51-4426-8701-3A592DE9B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B0CCDE-4E70-4D8D-AF3A-804A0353AF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2A063D8-4351-4D83-B872-4D51C7070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2826" y="6412809"/>
            <a:ext cx="559174" cy="307152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11727A5-D83B-4634-8474-2DBD259C99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,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DAFA8FC-1007-45A9-A9E6-B2932496C0E1}"/>
              </a:ext>
            </a:extLst>
          </p:cNvPr>
          <p:cNvSpPr/>
          <p:nvPr userDrawn="1"/>
        </p:nvSpPr>
        <p:spPr>
          <a:xfrm>
            <a:off x="540000" y="540000"/>
            <a:ext cx="11112001" cy="57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720000"/>
            <a:ext cx="5284800" cy="103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4D89DFC-F9D3-49FC-868A-674492E6A29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998" y="1252800"/>
            <a:ext cx="5286001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80000"/>
            <a:ext cx="5284800" cy="41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720000"/>
            <a:ext cx="5284800" cy="541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96B3DA-0C78-468C-BDD6-ABD3B6BB4A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8534FA-5351-407A-A7FE-E2CCE9D157EB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300AA8-BC51-4426-8701-3A592DE9B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B0CCDE-4E70-4D8D-AF3A-804A0353AF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2A063D8-4351-4D83-B872-4D51C7070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2826" y="6412809"/>
            <a:ext cx="559174" cy="307152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0A8CAD4-4E70-4AB6-90CF-6AC7AD97E12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0000" y="176760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7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890DE2-7BAC-4109-9786-E455C7A7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1" cy="103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0B97ECB-30FB-483F-9500-9BE5F362881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3584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4000" y="1799999"/>
            <a:ext cx="3584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FA1A342-F803-427A-B3C6-012D9C910B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68000" y="1799999"/>
            <a:ext cx="3584001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43903-8D86-4378-B1E5-1D9AE3087BCE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F8E9832-5DA6-404A-9DDE-D87FE874A5A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02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3519000"/>
            <a:ext cx="5465999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540001"/>
            <a:ext cx="5466000" cy="27542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FA1A342-F803-427A-B3C6-012D9C910B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6000" y="3519000"/>
            <a:ext cx="5466001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DCDF2-C4AD-414C-A27B-9D0E94C1E682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163AAD-9553-403C-B944-2CD0F830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5465998" cy="275423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A2F2782-F6F8-49A7-9AE9-6D58C30EBF8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799"/>
            <a:ext cx="5465998" cy="2221435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1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A715DA-1B2E-4AA8-B147-52F1E6D7E6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799999"/>
            <a:ext cx="3584000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69773C-0B05-4A69-B684-3306E80AC5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000" y="1799999"/>
            <a:ext cx="3584000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D8C6EE-10D9-4B44-997A-C5E916F905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8000" y="1799999"/>
            <a:ext cx="3584001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7DE23-3A13-4795-A245-A5B13D4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E419B-840A-4BAE-9E66-7822DA5E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43C4-FF99-4088-BC2D-0DCFB63A2F69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BCF9-E532-4CCC-BA37-7A921C92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302A2-BEAD-4C77-A5AC-30438B1A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DE6781-6A6F-4246-A761-22D2C0DA0E4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C2D58CA-785E-422D-8BB1-ED06876810C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38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2643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3000" y="1799999"/>
            <a:ext cx="2643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FA1A342-F803-427A-B3C6-012D9C910B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6000" y="1799999"/>
            <a:ext cx="2643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5EA937-D0AE-4897-90BC-212FFF837A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09000" y="1799999"/>
            <a:ext cx="2643001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5985DF-3900-4E7A-B107-4D84D299E32A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85672A4-A279-42B5-9FAD-E1FF1B9B087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A283B4-DBE5-47BD-B80A-684255DC679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26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A715DA-1B2E-4AA8-B147-52F1E6D7E6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799999"/>
            <a:ext cx="2643000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69773C-0B05-4A69-B684-3306E80AC5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3000" y="1799999"/>
            <a:ext cx="2643000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D8C6EE-10D9-4B44-997A-C5E916F905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6000" y="1799999"/>
            <a:ext cx="2643000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7DE23-3A13-4795-A245-A5B13D4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E419B-840A-4BAE-9E66-7822DA5E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DADE-EBB8-478D-A637-CE8104DC098F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BCF9-E532-4CCC-BA37-7A921C92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302A2-BEAD-4C77-A5AC-30438B1A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0572F-D9C6-4FF5-88A5-17E504CF7C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09000" y="1799999"/>
            <a:ext cx="2643001" cy="4518001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8BD39B-B04D-40B9-8633-BF4B81497F5C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100C1F-88C1-4E8F-BFBE-3CC7068B4D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769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580EE8B-619D-483D-88DC-D9BAE34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1" cy="103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0E24D17-12A9-4221-9E3C-1B2D019046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5464800" cy="216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4145575"/>
            <a:ext cx="5464800" cy="216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FA1A342-F803-427A-B3C6-012D9C910B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4800" y="1800000"/>
            <a:ext cx="5464800" cy="216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C68E6D4C-25C7-4018-8A12-3B4AD01907B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85748" y="4145575"/>
            <a:ext cx="5466001" cy="216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3230-191B-4CFE-9771-B50B3D0E2C7E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5BFD3B7-7352-48F9-A1A3-44272C7B096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6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540001"/>
            <a:ext cx="5465999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3519000"/>
            <a:ext cx="5466000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FA1A342-F803-427A-B3C6-012D9C910B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6000" y="540001"/>
            <a:ext cx="5466001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C68E6D4C-25C7-4018-8A12-3B4AD01907B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86000" y="3519000"/>
            <a:ext cx="5466001" cy="2799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CA10D8-787E-468F-8887-4EEEED5B0DC6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,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noFill/>
        </p:spPr>
        <p:txBody>
          <a:bodyPr lIns="6480000" tIns="0" rIns="648000" anchor="ctr" anchorCtr="0"/>
          <a:lstStyle>
            <a:lvl1pPr marL="0" indent="0" algn="l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"/>
            <a:ext cx="6096000" cy="6861600"/>
          </a:xfrm>
          <a:solidFill>
            <a:schemeClr val="bg1">
              <a:alpha val="80000"/>
            </a:schemeClr>
          </a:solidFill>
        </p:spPr>
        <p:txBody>
          <a:bodyPr lIns="540000" tIns="3420000" rIns="540000" bIns="1756800" anchor="b">
            <a:normAutofit/>
          </a:bodyPr>
          <a:lstStyle>
            <a:lvl1pPr algn="ctr">
              <a:lnSpc>
                <a:spcPct val="900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29CD0D-5C6F-4064-82CB-4DB5AD9345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867101" y="1087200"/>
            <a:ext cx="2361801" cy="1296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6" name="Date_GeneralDate">
            <a:extLst>
              <a:ext uri="{FF2B5EF4-FFF2-40B4-BE49-F238E27FC236}">
                <a16:creationId xmlns:a16="http://schemas.microsoft.com/office/drawing/2014/main" id="{F8926225-31F7-4B1A-AED2-D43A39A32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004001" y="5478300"/>
            <a:ext cx="20880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fld id="{12C24620-2A9B-45CC-9058-CE14DA704C57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BB459-6F01-4B86-978B-A4747423925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778001" y="535307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47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0E3B7CE1-2D6F-4008-8860-001CEA60FA32}"/>
              </a:ext>
            </a:extLst>
          </p:cNvPr>
          <p:cNvSpPr/>
          <p:nvPr userDrawn="1"/>
        </p:nvSpPr>
        <p:spPr>
          <a:xfrm>
            <a:off x="4124000" y="540001"/>
            <a:ext cx="7528001" cy="57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2642999" cy="577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00" y="720001"/>
            <a:ext cx="7167600" cy="541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6F5464-069C-470F-91A2-FF57C27109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A6CB67-82D6-4AB2-9988-57B62165668A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07E53C2-57CA-4025-95B3-8305AC6DC7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403375-6898-4357-9D6F-47C3AB187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00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, (One on 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DAFA8FC-1007-45A9-A9E6-B2932496C0E1}"/>
              </a:ext>
            </a:extLst>
          </p:cNvPr>
          <p:cNvSpPr/>
          <p:nvPr userDrawn="1"/>
        </p:nvSpPr>
        <p:spPr>
          <a:xfrm>
            <a:off x="6186000" y="540000"/>
            <a:ext cx="5465999" cy="57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14006C-84F9-4053-9BA2-BC731D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5465400" cy="103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057BD46-2591-4C58-998A-66F93E6C5AD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54654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599" y="720000"/>
            <a:ext cx="5104800" cy="541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96B3DA-0C78-468C-BDD6-ABD3B6BB4A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A94B6-68A5-495B-AA7A-A8EC3EF24E6E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300AA8-BC51-4426-8701-3A592DE9B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B0CCDE-4E70-4D8D-AF3A-804A0353AF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88F3A0C-F912-4743-825A-199494EBEA0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66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, (One on 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DAFA8FC-1007-45A9-A9E6-B2932496C0E1}"/>
              </a:ext>
            </a:extLst>
          </p:cNvPr>
          <p:cNvSpPr/>
          <p:nvPr userDrawn="1"/>
        </p:nvSpPr>
        <p:spPr>
          <a:xfrm>
            <a:off x="8829000" y="540001"/>
            <a:ext cx="2823001" cy="57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1F1FBF-FF8F-4ADE-A6C1-17D0B1BA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529579" cy="103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73CA4B2-94BF-4D51-BCD2-AA08459B70E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7529578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7529578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0104DD-2640-4550-B9DC-1CEF6D72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0800" y="720000"/>
            <a:ext cx="2462400" cy="541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96B3DA-0C78-468C-BDD6-ABD3B6BB4A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EE5C5E-542F-4869-BB88-0AA7F6CDD091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300AA8-BC51-4426-8701-3A592DE9B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B0CCDE-4E70-4D8D-AF3A-804A0353AF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E21ECD7-D66E-45EC-989B-3121A5A8AD3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24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2000">
                <a:srgbClr val="A51E22"/>
              </a:gs>
              <a:gs pos="58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42DD28-5D62-4D29-84DA-26E84DAF6698}"/>
              </a:ext>
            </a:extLst>
          </p:cNvPr>
          <p:cNvSpPr/>
          <p:nvPr userDrawn="1"/>
        </p:nvSpPr>
        <p:spPr>
          <a:xfrm>
            <a:off x="11094045" y="6410472"/>
            <a:ext cx="557294" cy="305783"/>
          </a:xfrm>
          <a:custGeom>
            <a:avLst/>
            <a:gdLst>
              <a:gd name="connsiteX0" fmla="*/ 433095 w 557294"/>
              <a:gd name="connsiteY0" fmla="*/ 238966 h 305783"/>
              <a:gd name="connsiteX1" fmla="*/ 420321 w 557294"/>
              <a:gd name="connsiteY1" fmla="*/ 256456 h 305783"/>
              <a:gd name="connsiteX2" fmla="*/ 433095 w 557294"/>
              <a:gd name="connsiteY2" fmla="*/ 273750 h 305783"/>
              <a:gd name="connsiteX3" fmla="*/ 445869 w 557294"/>
              <a:gd name="connsiteY3" fmla="*/ 256456 h 305783"/>
              <a:gd name="connsiteX4" fmla="*/ 433095 w 557294"/>
              <a:gd name="connsiteY4" fmla="*/ 238966 h 305783"/>
              <a:gd name="connsiteX5" fmla="*/ 364117 w 557294"/>
              <a:gd name="connsiteY5" fmla="*/ 238966 h 305783"/>
              <a:gd name="connsiteX6" fmla="*/ 356649 w 557294"/>
              <a:gd name="connsiteY6" fmla="*/ 240145 h 305783"/>
              <a:gd name="connsiteX7" fmla="*/ 356649 w 557294"/>
              <a:gd name="connsiteY7" fmla="*/ 272964 h 305783"/>
              <a:gd name="connsiteX8" fmla="*/ 364314 w 557294"/>
              <a:gd name="connsiteY8" fmla="*/ 273947 h 305783"/>
              <a:gd name="connsiteX9" fmla="*/ 379642 w 557294"/>
              <a:gd name="connsiteY9" fmla="*/ 256456 h 305783"/>
              <a:gd name="connsiteX10" fmla="*/ 364117 w 557294"/>
              <a:gd name="connsiteY10" fmla="*/ 238966 h 305783"/>
              <a:gd name="connsiteX11" fmla="*/ 298480 w 557294"/>
              <a:gd name="connsiteY11" fmla="*/ 238966 h 305783"/>
              <a:gd name="connsiteX12" fmla="*/ 290816 w 557294"/>
              <a:gd name="connsiteY12" fmla="*/ 239949 h 305783"/>
              <a:gd name="connsiteX13" fmla="*/ 290816 w 557294"/>
              <a:gd name="connsiteY13" fmla="*/ 272964 h 305783"/>
              <a:gd name="connsiteX14" fmla="*/ 298283 w 557294"/>
              <a:gd name="connsiteY14" fmla="*/ 274143 h 305783"/>
              <a:gd name="connsiteX15" fmla="*/ 313808 w 557294"/>
              <a:gd name="connsiteY15" fmla="*/ 256456 h 305783"/>
              <a:gd name="connsiteX16" fmla="*/ 298480 w 557294"/>
              <a:gd name="connsiteY16" fmla="*/ 238966 h 305783"/>
              <a:gd name="connsiteX17" fmla="*/ 493426 w 557294"/>
              <a:gd name="connsiteY17" fmla="*/ 228354 h 305783"/>
              <a:gd name="connsiteX18" fmla="*/ 513274 w 557294"/>
              <a:gd name="connsiteY18" fmla="*/ 232284 h 305783"/>
              <a:gd name="connsiteX19" fmla="*/ 508361 w 557294"/>
              <a:gd name="connsiteY19" fmla="*/ 241717 h 305783"/>
              <a:gd name="connsiteX20" fmla="*/ 495588 w 557294"/>
              <a:gd name="connsiteY20" fmla="*/ 238573 h 305783"/>
              <a:gd name="connsiteX21" fmla="*/ 486548 w 557294"/>
              <a:gd name="connsiteY21" fmla="*/ 244272 h 305783"/>
              <a:gd name="connsiteX22" fmla="*/ 496374 w 557294"/>
              <a:gd name="connsiteY22" fmla="*/ 251740 h 305783"/>
              <a:gd name="connsiteX23" fmla="*/ 515239 w 557294"/>
              <a:gd name="connsiteY23" fmla="*/ 268444 h 305783"/>
              <a:gd name="connsiteX24" fmla="*/ 488906 w 557294"/>
              <a:gd name="connsiteY24" fmla="*/ 285148 h 305783"/>
              <a:gd name="connsiteX25" fmla="*/ 468075 w 557294"/>
              <a:gd name="connsiteY25" fmla="*/ 281218 h 305783"/>
              <a:gd name="connsiteX26" fmla="*/ 473381 w 557294"/>
              <a:gd name="connsiteY26" fmla="*/ 270802 h 305783"/>
              <a:gd name="connsiteX27" fmla="*/ 488316 w 557294"/>
              <a:gd name="connsiteY27" fmla="*/ 274340 h 305783"/>
              <a:gd name="connsiteX28" fmla="*/ 497946 w 557294"/>
              <a:gd name="connsiteY28" fmla="*/ 268444 h 305783"/>
              <a:gd name="connsiteX29" fmla="*/ 488120 w 557294"/>
              <a:gd name="connsiteY29" fmla="*/ 260976 h 305783"/>
              <a:gd name="connsiteX30" fmla="*/ 469844 w 557294"/>
              <a:gd name="connsiteY30" fmla="*/ 244469 h 305783"/>
              <a:gd name="connsiteX31" fmla="*/ 493426 w 557294"/>
              <a:gd name="connsiteY31" fmla="*/ 228354 h 305783"/>
              <a:gd name="connsiteX32" fmla="*/ 433095 w 557294"/>
              <a:gd name="connsiteY32" fmla="*/ 228354 h 305783"/>
              <a:gd name="connsiteX33" fmla="*/ 462180 w 557294"/>
              <a:gd name="connsiteY33" fmla="*/ 256653 h 305783"/>
              <a:gd name="connsiteX34" fmla="*/ 433095 w 557294"/>
              <a:gd name="connsiteY34" fmla="*/ 285148 h 305783"/>
              <a:gd name="connsiteX35" fmla="*/ 404010 w 557294"/>
              <a:gd name="connsiteY35" fmla="*/ 256653 h 305783"/>
              <a:gd name="connsiteX36" fmla="*/ 433095 w 557294"/>
              <a:gd name="connsiteY36" fmla="*/ 228354 h 305783"/>
              <a:gd name="connsiteX37" fmla="*/ 363724 w 557294"/>
              <a:gd name="connsiteY37" fmla="*/ 228354 h 305783"/>
              <a:gd name="connsiteX38" fmla="*/ 395756 w 557294"/>
              <a:gd name="connsiteY38" fmla="*/ 256456 h 305783"/>
              <a:gd name="connsiteX39" fmla="*/ 365886 w 557294"/>
              <a:gd name="connsiteY39" fmla="*/ 284559 h 305783"/>
              <a:gd name="connsiteX40" fmla="*/ 356649 w 557294"/>
              <a:gd name="connsiteY40" fmla="*/ 283380 h 305783"/>
              <a:gd name="connsiteX41" fmla="*/ 356649 w 557294"/>
              <a:gd name="connsiteY41" fmla="*/ 305783 h 305783"/>
              <a:gd name="connsiteX42" fmla="*/ 340338 w 557294"/>
              <a:gd name="connsiteY42" fmla="*/ 305783 h 305783"/>
              <a:gd name="connsiteX43" fmla="*/ 340338 w 557294"/>
              <a:gd name="connsiteY43" fmla="*/ 232284 h 305783"/>
              <a:gd name="connsiteX44" fmla="*/ 363724 w 557294"/>
              <a:gd name="connsiteY44" fmla="*/ 228354 h 305783"/>
              <a:gd name="connsiteX45" fmla="*/ 545110 w 557294"/>
              <a:gd name="connsiteY45" fmla="*/ 213419 h 305783"/>
              <a:gd name="connsiteX46" fmla="*/ 545110 w 557294"/>
              <a:gd name="connsiteY46" fmla="*/ 229533 h 305783"/>
              <a:gd name="connsiteX47" fmla="*/ 557098 w 557294"/>
              <a:gd name="connsiteY47" fmla="*/ 229533 h 305783"/>
              <a:gd name="connsiteX48" fmla="*/ 557098 w 557294"/>
              <a:gd name="connsiteY48" fmla="*/ 239752 h 305783"/>
              <a:gd name="connsiteX49" fmla="*/ 545110 w 557294"/>
              <a:gd name="connsiteY49" fmla="*/ 239752 h 305783"/>
              <a:gd name="connsiteX50" fmla="*/ 545110 w 557294"/>
              <a:gd name="connsiteY50" fmla="*/ 266675 h 305783"/>
              <a:gd name="connsiteX51" fmla="*/ 552578 w 557294"/>
              <a:gd name="connsiteY51" fmla="*/ 272571 h 305783"/>
              <a:gd name="connsiteX52" fmla="*/ 557294 w 557294"/>
              <a:gd name="connsiteY52" fmla="*/ 271785 h 305783"/>
              <a:gd name="connsiteX53" fmla="*/ 557294 w 557294"/>
              <a:gd name="connsiteY53" fmla="*/ 283183 h 305783"/>
              <a:gd name="connsiteX54" fmla="*/ 547468 w 557294"/>
              <a:gd name="connsiteY54" fmla="*/ 284755 h 305783"/>
              <a:gd name="connsiteX55" fmla="*/ 529192 w 557294"/>
              <a:gd name="connsiteY55" fmla="*/ 267658 h 305783"/>
              <a:gd name="connsiteX56" fmla="*/ 529192 w 557294"/>
              <a:gd name="connsiteY56" fmla="*/ 239752 h 305783"/>
              <a:gd name="connsiteX57" fmla="*/ 520938 w 557294"/>
              <a:gd name="connsiteY57" fmla="*/ 239752 h 305783"/>
              <a:gd name="connsiteX58" fmla="*/ 520938 w 557294"/>
              <a:gd name="connsiteY58" fmla="*/ 229533 h 305783"/>
              <a:gd name="connsiteX59" fmla="*/ 529192 w 557294"/>
              <a:gd name="connsiteY59" fmla="*/ 229533 h 305783"/>
              <a:gd name="connsiteX60" fmla="*/ 529192 w 557294"/>
              <a:gd name="connsiteY60" fmla="*/ 217349 h 305783"/>
              <a:gd name="connsiteX61" fmla="*/ 274701 w 557294"/>
              <a:gd name="connsiteY61" fmla="*/ 207327 h 305783"/>
              <a:gd name="connsiteX62" fmla="*/ 290816 w 557294"/>
              <a:gd name="connsiteY62" fmla="*/ 207327 h 305783"/>
              <a:gd name="connsiteX63" fmla="*/ 290816 w 557294"/>
              <a:gd name="connsiteY63" fmla="*/ 229730 h 305783"/>
              <a:gd name="connsiteX64" fmla="*/ 300052 w 557294"/>
              <a:gd name="connsiteY64" fmla="*/ 228551 h 305783"/>
              <a:gd name="connsiteX65" fmla="*/ 330119 w 557294"/>
              <a:gd name="connsiteY65" fmla="*/ 256456 h 305783"/>
              <a:gd name="connsiteX66" fmla="*/ 298087 w 557294"/>
              <a:gd name="connsiteY66" fmla="*/ 284559 h 305783"/>
              <a:gd name="connsiteX67" fmla="*/ 274701 w 557294"/>
              <a:gd name="connsiteY67" fmla="*/ 280628 h 305783"/>
              <a:gd name="connsiteX68" fmla="*/ 205135 w 557294"/>
              <a:gd name="connsiteY68" fmla="*/ 60135 h 305783"/>
              <a:gd name="connsiteX69" fmla="*/ 107858 w 557294"/>
              <a:gd name="connsiteY69" fmla="*/ 152892 h 305783"/>
              <a:gd name="connsiteX70" fmla="*/ 78577 w 557294"/>
              <a:gd name="connsiteY70" fmla="*/ 98260 h 305783"/>
              <a:gd name="connsiteX71" fmla="*/ 404010 w 557294"/>
              <a:gd name="connsiteY71" fmla="*/ 0 h 305783"/>
              <a:gd name="connsiteX72" fmla="*/ 113753 w 557294"/>
              <a:gd name="connsiteY72" fmla="*/ 277681 h 305783"/>
              <a:gd name="connsiteX73" fmla="*/ 25713 w 557294"/>
              <a:gd name="connsiteY73" fmla="*/ 114177 h 305783"/>
              <a:gd name="connsiteX74" fmla="*/ 62069 w 557294"/>
              <a:gd name="connsiteY74" fmla="*/ 103172 h 305783"/>
              <a:gd name="connsiteX75" fmla="*/ 119845 w 557294"/>
              <a:gd name="connsiteY75" fmla="*/ 210275 h 305783"/>
              <a:gd name="connsiteX76" fmla="*/ 310271 w 557294"/>
              <a:gd name="connsiteY76" fmla="*/ 28299 h 3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7294" h="305783">
                <a:moveTo>
                  <a:pt x="433095" y="238966"/>
                </a:moveTo>
                <a:cubicBezTo>
                  <a:pt x="424448" y="238966"/>
                  <a:pt x="420321" y="245451"/>
                  <a:pt x="420321" y="256456"/>
                </a:cubicBezTo>
                <a:cubicBezTo>
                  <a:pt x="420321" y="267265"/>
                  <a:pt x="424645" y="273750"/>
                  <a:pt x="433095" y="273750"/>
                </a:cubicBezTo>
                <a:cubicBezTo>
                  <a:pt x="441742" y="273750"/>
                  <a:pt x="445869" y="267265"/>
                  <a:pt x="445869" y="256456"/>
                </a:cubicBezTo>
                <a:cubicBezTo>
                  <a:pt x="445869" y="245648"/>
                  <a:pt x="441742" y="238966"/>
                  <a:pt x="433095" y="238966"/>
                </a:cubicBezTo>
                <a:close/>
                <a:moveTo>
                  <a:pt x="364117" y="238966"/>
                </a:moveTo>
                <a:cubicBezTo>
                  <a:pt x="361169" y="238966"/>
                  <a:pt x="358025" y="239359"/>
                  <a:pt x="356649" y="240145"/>
                </a:cubicBezTo>
                <a:lnTo>
                  <a:pt x="356649" y="272964"/>
                </a:lnTo>
                <a:cubicBezTo>
                  <a:pt x="357828" y="273554"/>
                  <a:pt x="361366" y="273947"/>
                  <a:pt x="364314" y="273947"/>
                </a:cubicBezTo>
                <a:cubicBezTo>
                  <a:pt x="374336" y="273947"/>
                  <a:pt x="379642" y="266675"/>
                  <a:pt x="379642" y="256456"/>
                </a:cubicBezTo>
                <a:cubicBezTo>
                  <a:pt x="379642" y="245451"/>
                  <a:pt x="374139" y="238966"/>
                  <a:pt x="364117" y="238966"/>
                </a:cubicBezTo>
                <a:close/>
                <a:moveTo>
                  <a:pt x="298480" y="238966"/>
                </a:moveTo>
                <a:cubicBezTo>
                  <a:pt x="295532" y="238966"/>
                  <a:pt x="292191" y="239556"/>
                  <a:pt x="290816" y="239949"/>
                </a:cubicBezTo>
                <a:lnTo>
                  <a:pt x="290816" y="272964"/>
                </a:lnTo>
                <a:cubicBezTo>
                  <a:pt x="292191" y="273554"/>
                  <a:pt x="295336" y="274143"/>
                  <a:pt x="298283" y="274143"/>
                </a:cubicBezTo>
                <a:cubicBezTo>
                  <a:pt x="308306" y="273947"/>
                  <a:pt x="313808" y="267462"/>
                  <a:pt x="313808" y="256456"/>
                </a:cubicBezTo>
                <a:cubicBezTo>
                  <a:pt x="313808" y="246237"/>
                  <a:pt x="308502" y="238966"/>
                  <a:pt x="298480" y="238966"/>
                </a:cubicBezTo>
                <a:close/>
                <a:moveTo>
                  <a:pt x="493426" y="228354"/>
                </a:moveTo>
                <a:cubicBezTo>
                  <a:pt x="501680" y="228354"/>
                  <a:pt x="508361" y="230123"/>
                  <a:pt x="513274" y="232284"/>
                </a:cubicBezTo>
                <a:lnTo>
                  <a:pt x="508361" y="241717"/>
                </a:lnTo>
                <a:cubicBezTo>
                  <a:pt x="505610" y="240342"/>
                  <a:pt x="499911" y="238573"/>
                  <a:pt x="495588" y="238573"/>
                </a:cubicBezTo>
                <a:cubicBezTo>
                  <a:pt x="489889" y="238573"/>
                  <a:pt x="486548" y="240931"/>
                  <a:pt x="486548" y="244272"/>
                </a:cubicBezTo>
                <a:cubicBezTo>
                  <a:pt x="486548" y="248399"/>
                  <a:pt x="490675" y="249971"/>
                  <a:pt x="496374" y="251740"/>
                </a:cubicBezTo>
                <a:cubicBezTo>
                  <a:pt x="504824" y="254295"/>
                  <a:pt x="515239" y="257439"/>
                  <a:pt x="515239" y="268444"/>
                </a:cubicBezTo>
                <a:cubicBezTo>
                  <a:pt x="514846" y="278467"/>
                  <a:pt x="506003" y="285148"/>
                  <a:pt x="488906" y="285148"/>
                </a:cubicBezTo>
                <a:cubicBezTo>
                  <a:pt x="480849" y="285148"/>
                  <a:pt x="472988" y="283380"/>
                  <a:pt x="468075" y="281218"/>
                </a:cubicBezTo>
                <a:lnTo>
                  <a:pt x="473381" y="270802"/>
                </a:lnTo>
                <a:cubicBezTo>
                  <a:pt x="476525" y="272571"/>
                  <a:pt x="483797" y="274340"/>
                  <a:pt x="488316" y="274340"/>
                </a:cubicBezTo>
                <a:cubicBezTo>
                  <a:pt x="494212" y="274340"/>
                  <a:pt x="497946" y="271981"/>
                  <a:pt x="497946" y="268444"/>
                </a:cubicBezTo>
                <a:cubicBezTo>
                  <a:pt x="497946" y="264514"/>
                  <a:pt x="493819" y="262745"/>
                  <a:pt x="488120" y="260976"/>
                </a:cubicBezTo>
                <a:cubicBezTo>
                  <a:pt x="480063" y="258422"/>
                  <a:pt x="469844" y="255277"/>
                  <a:pt x="469844" y="244469"/>
                </a:cubicBezTo>
                <a:cubicBezTo>
                  <a:pt x="469844" y="234839"/>
                  <a:pt x="478491" y="228354"/>
                  <a:pt x="493426" y="228354"/>
                </a:cubicBezTo>
                <a:close/>
                <a:moveTo>
                  <a:pt x="433095" y="228354"/>
                </a:moveTo>
                <a:cubicBezTo>
                  <a:pt x="451764" y="228354"/>
                  <a:pt x="462180" y="240538"/>
                  <a:pt x="462180" y="256653"/>
                </a:cubicBezTo>
                <a:cubicBezTo>
                  <a:pt x="461983" y="272964"/>
                  <a:pt x="451764" y="285148"/>
                  <a:pt x="433095" y="285148"/>
                </a:cubicBezTo>
                <a:cubicBezTo>
                  <a:pt x="414426" y="285148"/>
                  <a:pt x="404010" y="272964"/>
                  <a:pt x="404010" y="256653"/>
                </a:cubicBezTo>
                <a:cubicBezTo>
                  <a:pt x="404010" y="240342"/>
                  <a:pt x="414426" y="228354"/>
                  <a:pt x="433095" y="228354"/>
                </a:cubicBezTo>
                <a:close/>
                <a:moveTo>
                  <a:pt x="363724" y="228354"/>
                </a:moveTo>
                <a:cubicBezTo>
                  <a:pt x="384358" y="228354"/>
                  <a:pt x="395756" y="238966"/>
                  <a:pt x="395756" y="256456"/>
                </a:cubicBezTo>
                <a:cubicBezTo>
                  <a:pt x="395953" y="273161"/>
                  <a:pt x="385537" y="284559"/>
                  <a:pt x="365886" y="284559"/>
                </a:cubicBezTo>
                <a:cubicBezTo>
                  <a:pt x="362545" y="284559"/>
                  <a:pt x="358615" y="283969"/>
                  <a:pt x="356649" y="283380"/>
                </a:cubicBezTo>
                <a:lnTo>
                  <a:pt x="356649" y="305783"/>
                </a:lnTo>
                <a:lnTo>
                  <a:pt x="340338" y="305783"/>
                </a:lnTo>
                <a:lnTo>
                  <a:pt x="340338" y="232284"/>
                </a:lnTo>
                <a:cubicBezTo>
                  <a:pt x="345055" y="230123"/>
                  <a:pt x="354095" y="228354"/>
                  <a:pt x="363724" y="228354"/>
                </a:cubicBezTo>
                <a:close/>
                <a:moveTo>
                  <a:pt x="545110" y="213419"/>
                </a:moveTo>
                <a:lnTo>
                  <a:pt x="545110" y="229533"/>
                </a:lnTo>
                <a:lnTo>
                  <a:pt x="557098" y="229533"/>
                </a:lnTo>
                <a:lnTo>
                  <a:pt x="557098" y="239752"/>
                </a:lnTo>
                <a:lnTo>
                  <a:pt x="545110" y="239752"/>
                </a:lnTo>
                <a:lnTo>
                  <a:pt x="545110" y="266675"/>
                </a:lnTo>
                <a:cubicBezTo>
                  <a:pt x="545110" y="271195"/>
                  <a:pt x="548451" y="272571"/>
                  <a:pt x="552578" y="272571"/>
                </a:cubicBezTo>
                <a:cubicBezTo>
                  <a:pt x="554346" y="272571"/>
                  <a:pt x="556115" y="272178"/>
                  <a:pt x="557294" y="271785"/>
                </a:cubicBezTo>
                <a:lnTo>
                  <a:pt x="557294" y="283183"/>
                </a:lnTo>
                <a:cubicBezTo>
                  <a:pt x="555329" y="283969"/>
                  <a:pt x="551399" y="284755"/>
                  <a:pt x="547468" y="284755"/>
                </a:cubicBezTo>
                <a:cubicBezTo>
                  <a:pt x="535088" y="284755"/>
                  <a:pt x="529192" y="279056"/>
                  <a:pt x="529192" y="267658"/>
                </a:cubicBezTo>
                <a:lnTo>
                  <a:pt x="529192" y="239752"/>
                </a:lnTo>
                <a:lnTo>
                  <a:pt x="520938" y="239752"/>
                </a:lnTo>
                <a:lnTo>
                  <a:pt x="520938" y="229533"/>
                </a:lnTo>
                <a:lnTo>
                  <a:pt x="529192" y="229533"/>
                </a:lnTo>
                <a:lnTo>
                  <a:pt x="529192" y="217349"/>
                </a:lnTo>
                <a:close/>
                <a:moveTo>
                  <a:pt x="274701" y="207327"/>
                </a:moveTo>
                <a:lnTo>
                  <a:pt x="290816" y="207327"/>
                </a:lnTo>
                <a:lnTo>
                  <a:pt x="290816" y="229730"/>
                </a:lnTo>
                <a:cubicBezTo>
                  <a:pt x="292781" y="229140"/>
                  <a:pt x="296711" y="228551"/>
                  <a:pt x="300052" y="228551"/>
                </a:cubicBezTo>
                <a:cubicBezTo>
                  <a:pt x="319704" y="228354"/>
                  <a:pt x="330119" y="239556"/>
                  <a:pt x="330119" y="256456"/>
                </a:cubicBezTo>
                <a:cubicBezTo>
                  <a:pt x="330119" y="274143"/>
                  <a:pt x="318918" y="284559"/>
                  <a:pt x="298087" y="284559"/>
                </a:cubicBezTo>
                <a:cubicBezTo>
                  <a:pt x="288458" y="284559"/>
                  <a:pt x="279418" y="282790"/>
                  <a:pt x="274701" y="280628"/>
                </a:cubicBezTo>
                <a:close/>
                <a:moveTo>
                  <a:pt x="205135" y="60135"/>
                </a:moveTo>
                <a:cubicBezTo>
                  <a:pt x="186465" y="100815"/>
                  <a:pt x="142838" y="142280"/>
                  <a:pt x="107858" y="152892"/>
                </a:cubicBezTo>
                <a:cubicBezTo>
                  <a:pt x="72877" y="163504"/>
                  <a:pt x="59711" y="138939"/>
                  <a:pt x="78577" y="98260"/>
                </a:cubicBezTo>
                <a:close/>
                <a:moveTo>
                  <a:pt x="404010" y="0"/>
                </a:moveTo>
                <a:cubicBezTo>
                  <a:pt x="348592" y="121449"/>
                  <a:pt x="218497" y="245845"/>
                  <a:pt x="113753" y="277681"/>
                </a:cubicBezTo>
                <a:cubicBezTo>
                  <a:pt x="8812" y="309517"/>
                  <a:pt x="-30688" y="236215"/>
                  <a:pt x="25713" y="114177"/>
                </a:cubicBezTo>
                <a:lnTo>
                  <a:pt x="62069" y="103172"/>
                </a:lnTo>
                <a:cubicBezTo>
                  <a:pt x="25123" y="182959"/>
                  <a:pt x="51064" y="231106"/>
                  <a:pt x="119845" y="210275"/>
                </a:cubicBezTo>
                <a:cubicBezTo>
                  <a:pt x="188430" y="189444"/>
                  <a:pt x="273718" y="107889"/>
                  <a:pt x="310271" y="282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1080000"/>
            <a:ext cx="4009965" cy="5241600"/>
          </a:xfrm>
        </p:spPr>
        <p:txBody>
          <a:bodyPr anchor="t" anchorCtr="0"/>
          <a:lstStyle>
            <a:lvl1pPr algn="l">
              <a:defRPr sz="6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F2C5263-41A2-44A0-9580-1B73746E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918A9D-26E7-48AA-BB44-E86336848EA1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7296DA3-6B92-4088-B8C9-E349319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68D43-8FEC-40A0-92D4-90A65B7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DC4C33-5337-4A63-9B24-E5FFA6C09C2F}"/>
              </a:ext>
            </a:extLst>
          </p:cNvPr>
          <p:cNvSpPr/>
          <p:nvPr userDrawn="1"/>
        </p:nvSpPr>
        <p:spPr>
          <a:xfrm>
            <a:off x="4717566" y="1368515"/>
            <a:ext cx="2756868" cy="4120971"/>
          </a:xfrm>
          <a:custGeom>
            <a:avLst/>
            <a:gdLst/>
            <a:ahLst/>
            <a:cxnLst/>
            <a:rect l="l" t="t" r="r" b="b"/>
            <a:pathLst>
              <a:path w="1710491" h="2556845">
                <a:moveTo>
                  <a:pt x="780462" y="1984553"/>
                </a:moveTo>
                <a:cubicBezTo>
                  <a:pt x="864683" y="1986376"/>
                  <a:pt x="935007" y="2013714"/>
                  <a:pt x="991432" y="2066569"/>
                </a:cubicBezTo>
                <a:cubicBezTo>
                  <a:pt x="1047857" y="2119424"/>
                  <a:pt x="1077171" y="2186859"/>
                  <a:pt x="1079374" y="2268876"/>
                </a:cubicBezTo>
                <a:cubicBezTo>
                  <a:pt x="1077171" y="2352639"/>
                  <a:pt x="1047857" y="2421138"/>
                  <a:pt x="991432" y="2474373"/>
                </a:cubicBezTo>
                <a:cubicBezTo>
                  <a:pt x="935007" y="2527607"/>
                  <a:pt x="864683" y="2555098"/>
                  <a:pt x="780462" y="2556845"/>
                </a:cubicBezTo>
                <a:cubicBezTo>
                  <a:pt x="696393" y="2555098"/>
                  <a:pt x="626676" y="2527607"/>
                  <a:pt x="571313" y="2474373"/>
                </a:cubicBezTo>
                <a:cubicBezTo>
                  <a:pt x="515951" y="2421138"/>
                  <a:pt x="487244" y="2352639"/>
                  <a:pt x="485193" y="2268876"/>
                </a:cubicBezTo>
                <a:cubicBezTo>
                  <a:pt x="487244" y="2186859"/>
                  <a:pt x="515951" y="2119424"/>
                  <a:pt x="571313" y="2066569"/>
                </a:cubicBezTo>
                <a:cubicBezTo>
                  <a:pt x="626676" y="2013714"/>
                  <a:pt x="696393" y="1986376"/>
                  <a:pt x="780462" y="1984553"/>
                </a:cubicBezTo>
                <a:close/>
                <a:moveTo>
                  <a:pt x="849705" y="0"/>
                </a:moveTo>
                <a:cubicBezTo>
                  <a:pt x="1099523" y="3253"/>
                  <a:pt x="1304117" y="76012"/>
                  <a:pt x="1463486" y="218277"/>
                </a:cubicBezTo>
                <a:cubicBezTo>
                  <a:pt x="1622854" y="360543"/>
                  <a:pt x="1705189" y="552801"/>
                  <a:pt x="1710491" y="795052"/>
                </a:cubicBezTo>
                <a:cubicBezTo>
                  <a:pt x="1708302" y="995100"/>
                  <a:pt x="1645254" y="1155183"/>
                  <a:pt x="1521345" y="1275301"/>
                </a:cubicBezTo>
                <a:cubicBezTo>
                  <a:pt x="1397437" y="1395419"/>
                  <a:pt x="1225800" y="1468800"/>
                  <a:pt x="1006433" y="1495445"/>
                </a:cubicBezTo>
                <a:lnTo>
                  <a:pt x="984537" y="1739676"/>
                </a:lnTo>
                <a:lnTo>
                  <a:pt x="594616" y="1739676"/>
                </a:lnTo>
                <a:lnTo>
                  <a:pt x="558155" y="1152792"/>
                </a:lnTo>
                <a:lnTo>
                  <a:pt x="831484" y="1152792"/>
                </a:lnTo>
                <a:cubicBezTo>
                  <a:pt x="943794" y="1152032"/>
                  <a:pt x="1037465" y="1120699"/>
                  <a:pt x="1112497" y="1058794"/>
                </a:cubicBezTo>
                <a:cubicBezTo>
                  <a:pt x="1187529" y="996889"/>
                  <a:pt x="1226497" y="908975"/>
                  <a:pt x="1229401" y="795052"/>
                </a:cubicBezTo>
                <a:cubicBezTo>
                  <a:pt x="1227946" y="687669"/>
                  <a:pt x="1195217" y="602188"/>
                  <a:pt x="1131214" y="538610"/>
                </a:cubicBezTo>
                <a:cubicBezTo>
                  <a:pt x="1067212" y="475032"/>
                  <a:pt x="980663" y="442482"/>
                  <a:pt x="871569" y="440961"/>
                </a:cubicBezTo>
                <a:cubicBezTo>
                  <a:pt x="769912" y="442330"/>
                  <a:pt x="686238" y="470621"/>
                  <a:pt x="620550" y="525834"/>
                </a:cubicBezTo>
                <a:cubicBezTo>
                  <a:pt x="554861" y="581046"/>
                  <a:pt x="515822" y="654967"/>
                  <a:pt x="503434" y="747596"/>
                </a:cubicBezTo>
                <a:lnTo>
                  <a:pt x="0" y="747596"/>
                </a:lnTo>
                <a:cubicBezTo>
                  <a:pt x="17182" y="521707"/>
                  <a:pt x="97732" y="341468"/>
                  <a:pt x="241648" y="206879"/>
                </a:cubicBezTo>
                <a:cubicBezTo>
                  <a:pt x="385563" y="72290"/>
                  <a:pt x="588249" y="3330"/>
                  <a:pt x="84970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lt1">
                  <a:alpha val="10000"/>
                </a:schemeClr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48FAF3D-5ADA-4DAE-A733-8283CEDDDE3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54000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5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,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noFill/>
        </p:spPr>
        <p:txBody>
          <a:bodyPr lIns="0" tIns="0" rIns="6480000" anchor="ctr" anchorCtr="0"/>
          <a:lstStyle>
            <a:lvl1pPr marL="0" indent="0" algn="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-1"/>
            <a:ext cx="6096000" cy="6861600"/>
          </a:xfrm>
          <a:solidFill>
            <a:srgbClr val="5A5A5F">
              <a:alpha val="60000"/>
            </a:srgbClr>
          </a:solidFill>
        </p:spPr>
        <p:txBody>
          <a:bodyPr lIns="540000" tIns="3420000" rIns="540000" bIns="1756800" anchor="b">
            <a:normAutofit/>
          </a:bodyPr>
          <a:lstStyle>
            <a:lvl1pPr algn="ctr"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29CD0D-5C6F-4064-82CB-4DB5AD9345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963100" y="1087200"/>
            <a:ext cx="2361801" cy="1296000"/>
          </a:xfrm>
          <a:custGeom>
            <a:avLst/>
            <a:gdLst>
              <a:gd name="connsiteX0" fmla="*/ 7291856 w 9381598"/>
              <a:gd name="connsiteY0" fmla="*/ 4023394 h 5148000"/>
              <a:gd name="connsiteX1" fmla="*/ 7076789 w 9381598"/>
              <a:gd name="connsiteY1" fmla="*/ 4317870 h 5148000"/>
              <a:gd name="connsiteX2" fmla="*/ 7291856 w 9381598"/>
              <a:gd name="connsiteY2" fmla="*/ 4609036 h 5148000"/>
              <a:gd name="connsiteX3" fmla="*/ 7506919 w 9381598"/>
              <a:gd name="connsiteY3" fmla="*/ 4317870 h 5148000"/>
              <a:gd name="connsiteX4" fmla="*/ 7291856 w 9381598"/>
              <a:gd name="connsiteY4" fmla="*/ 4023394 h 5148000"/>
              <a:gd name="connsiteX5" fmla="*/ 6130497 w 9381598"/>
              <a:gd name="connsiteY5" fmla="*/ 4023394 h 5148000"/>
              <a:gd name="connsiteX6" fmla="*/ 6004764 w 9381598"/>
              <a:gd name="connsiteY6" fmla="*/ 4043247 h 5148000"/>
              <a:gd name="connsiteX7" fmla="*/ 6004764 w 9381598"/>
              <a:gd name="connsiteY7" fmla="*/ 4595800 h 5148000"/>
              <a:gd name="connsiteX8" fmla="*/ 6133808 w 9381598"/>
              <a:gd name="connsiteY8" fmla="*/ 4612343 h 5148000"/>
              <a:gd name="connsiteX9" fmla="*/ 6391885 w 9381598"/>
              <a:gd name="connsiteY9" fmla="*/ 4317870 h 5148000"/>
              <a:gd name="connsiteX10" fmla="*/ 6130497 w 9381598"/>
              <a:gd name="connsiteY10" fmla="*/ 4023394 h 5148000"/>
              <a:gd name="connsiteX11" fmla="*/ 5025387 w 9381598"/>
              <a:gd name="connsiteY11" fmla="*/ 4023394 h 5148000"/>
              <a:gd name="connsiteX12" fmla="*/ 4896351 w 9381598"/>
              <a:gd name="connsiteY12" fmla="*/ 4039940 h 5148000"/>
              <a:gd name="connsiteX13" fmla="*/ 4896351 w 9381598"/>
              <a:gd name="connsiteY13" fmla="*/ 4595800 h 5148000"/>
              <a:gd name="connsiteX14" fmla="*/ 5022080 w 9381598"/>
              <a:gd name="connsiteY14" fmla="*/ 4615654 h 5148000"/>
              <a:gd name="connsiteX15" fmla="*/ 5283468 w 9381598"/>
              <a:gd name="connsiteY15" fmla="*/ 4317870 h 5148000"/>
              <a:gd name="connsiteX16" fmla="*/ 5025387 w 9381598"/>
              <a:gd name="connsiteY16" fmla="*/ 4023394 h 5148000"/>
              <a:gd name="connsiteX17" fmla="*/ 8307624 w 9381598"/>
              <a:gd name="connsiteY17" fmla="*/ 3844722 h 5148000"/>
              <a:gd name="connsiteX18" fmla="*/ 8641807 w 9381598"/>
              <a:gd name="connsiteY18" fmla="*/ 3910896 h 5148000"/>
              <a:gd name="connsiteX19" fmla="*/ 8559091 w 9381598"/>
              <a:gd name="connsiteY19" fmla="*/ 4069714 h 5148000"/>
              <a:gd name="connsiteX20" fmla="*/ 8344024 w 9381598"/>
              <a:gd name="connsiteY20" fmla="*/ 4016776 h 5148000"/>
              <a:gd name="connsiteX21" fmla="*/ 8191819 w 9381598"/>
              <a:gd name="connsiteY21" fmla="*/ 4112728 h 5148000"/>
              <a:gd name="connsiteX22" fmla="*/ 8357259 w 9381598"/>
              <a:gd name="connsiteY22" fmla="*/ 4238461 h 5148000"/>
              <a:gd name="connsiteX23" fmla="*/ 8674892 w 9381598"/>
              <a:gd name="connsiteY23" fmla="*/ 4519702 h 5148000"/>
              <a:gd name="connsiteX24" fmla="*/ 8231526 w 9381598"/>
              <a:gd name="connsiteY24" fmla="*/ 4800943 h 5148000"/>
              <a:gd name="connsiteX25" fmla="*/ 7880805 w 9381598"/>
              <a:gd name="connsiteY25" fmla="*/ 4734765 h 5148000"/>
              <a:gd name="connsiteX26" fmla="*/ 7970138 w 9381598"/>
              <a:gd name="connsiteY26" fmla="*/ 4559405 h 5148000"/>
              <a:gd name="connsiteX27" fmla="*/ 8221601 w 9381598"/>
              <a:gd name="connsiteY27" fmla="*/ 4618960 h 5148000"/>
              <a:gd name="connsiteX28" fmla="*/ 8383726 w 9381598"/>
              <a:gd name="connsiteY28" fmla="*/ 4519702 h 5148000"/>
              <a:gd name="connsiteX29" fmla="*/ 8218294 w 9381598"/>
              <a:gd name="connsiteY29" fmla="*/ 4393969 h 5148000"/>
              <a:gd name="connsiteX30" fmla="*/ 7910583 w 9381598"/>
              <a:gd name="connsiteY30" fmla="*/ 4116039 h 5148000"/>
              <a:gd name="connsiteX31" fmla="*/ 8307624 w 9381598"/>
              <a:gd name="connsiteY31" fmla="*/ 3844722 h 5148000"/>
              <a:gd name="connsiteX32" fmla="*/ 7291856 w 9381598"/>
              <a:gd name="connsiteY32" fmla="*/ 3844722 h 5148000"/>
              <a:gd name="connsiteX33" fmla="*/ 7781542 w 9381598"/>
              <a:gd name="connsiteY33" fmla="*/ 4321177 h 5148000"/>
              <a:gd name="connsiteX34" fmla="*/ 7291856 w 9381598"/>
              <a:gd name="connsiteY34" fmla="*/ 4800943 h 5148000"/>
              <a:gd name="connsiteX35" fmla="*/ 6802166 w 9381598"/>
              <a:gd name="connsiteY35" fmla="*/ 4321177 h 5148000"/>
              <a:gd name="connsiteX36" fmla="*/ 7291856 w 9381598"/>
              <a:gd name="connsiteY36" fmla="*/ 3844722 h 5148000"/>
              <a:gd name="connsiteX37" fmla="*/ 6123879 w 9381598"/>
              <a:gd name="connsiteY37" fmla="*/ 3844722 h 5148000"/>
              <a:gd name="connsiteX38" fmla="*/ 6663201 w 9381598"/>
              <a:gd name="connsiteY38" fmla="*/ 4317870 h 5148000"/>
              <a:gd name="connsiteX39" fmla="*/ 6160275 w 9381598"/>
              <a:gd name="connsiteY39" fmla="*/ 4791014 h 5148000"/>
              <a:gd name="connsiteX40" fmla="*/ 6004764 w 9381598"/>
              <a:gd name="connsiteY40" fmla="*/ 4771165 h 5148000"/>
              <a:gd name="connsiteX41" fmla="*/ 6004764 w 9381598"/>
              <a:gd name="connsiteY41" fmla="*/ 5148000 h 5148000"/>
              <a:gd name="connsiteX42" fmla="*/ 5730145 w 9381598"/>
              <a:gd name="connsiteY42" fmla="*/ 5148000 h 5148000"/>
              <a:gd name="connsiteX43" fmla="*/ 5730145 w 9381598"/>
              <a:gd name="connsiteY43" fmla="*/ 3910896 h 5148000"/>
              <a:gd name="connsiteX44" fmla="*/ 6123879 w 9381598"/>
              <a:gd name="connsiteY44" fmla="*/ 3844722 h 5148000"/>
              <a:gd name="connsiteX45" fmla="*/ 9177817 w 9381598"/>
              <a:gd name="connsiteY45" fmla="*/ 3593260 h 5148000"/>
              <a:gd name="connsiteX46" fmla="*/ 9177817 w 9381598"/>
              <a:gd name="connsiteY46" fmla="*/ 3864576 h 5148000"/>
              <a:gd name="connsiteX47" fmla="*/ 9379645 w 9381598"/>
              <a:gd name="connsiteY47" fmla="*/ 3864576 h 5148000"/>
              <a:gd name="connsiteX48" fmla="*/ 9379645 w 9381598"/>
              <a:gd name="connsiteY48" fmla="*/ 4036630 h 5148000"/>
              <a:gd name="connsiteX49" fmla="*/ 9177817 w 9381598"/>
              <a:gd name="connsiteY49" fmla="*/ 4036630 h 5148000"/>
              <a:gd name="connsiteX50" fmla="*/ 9177817 w 9381598"/>
              <a:gd name="connsiteY50" fmla="*/ 4489924 h 5148000"/>
              <a:gd name="connsiteX51" fmla="*/ 9303547 w 9381598"/>
              <a:gd name="connsiteY51" fmla="*/ 4589183 h 5148000"/>
              <a:gd name="connsiteX52" fmla="*/ 9346974 w 9381598"/>
              <a:gd name="connsiteY52" fmla="*/ 4585048 h 5148000"/>
              <a:gd name="connsiteX53" fmla="*/ 9381598 w 9381598"/>
              <a:gd name="connsiteY53" fmla="*/ 4576295 h 5148000"/>
              <a:gd name="connsiteX54" fmla="*/ 9381598 w 9381598"/>
              <a:gd name="connsiteY54" fmla="*/ 4768206 h 5148000"/>
              <a:gd name="connsiteX55" fmla="*/ 9312647 w 9381598"/>
              <a:gd name="connsiteY55" fmla="*/ 4786053 h 5148000"/>
              <a:gd name="connsiteX56" fmla="*/ 9217520 w 9381598"/>
              <a:gd name="connsiteY56" fmla="*/ 4794325 h 5148000"/>
              <a:gd name="connsiteX57" fmla="*/ 8909812 w 9381598"/>
              <a:gd name="connsiteY57" fmla="*/ 4506467 h 5148000"/>
              <a:gd name="connsiteX58" fmla="*/ 8909812 w 9381598"/>
              <a:gd name="connsiteY58" fmla="*/ 4036630 h 5148000"/>
              <a:gd name="connsiteX59" fmla="*/ 8770847 w 9381598"/>
              <a:gd name="connsiteY59" fmla="*/ 4036630 h 5148000"/>
              <a:gd name="connsiteX60" fmla="*/ 8770847 w 9381598"/>
              <a:gd name="connsiteY60" fmla="*/ 3864576 h 5148000"/>
              <a:gd name="connsiteX61" fmla="*/ 8909812 w 9381598"/>
              <a:gd name="connsiteY61" fmla="*/ 3864576 h 5148000"/>
              <a:gd name="connsiteX62" fmla="*/ 8909812 w 9381598"/>
              <a:gd name="connsiteY62" fmla="*/ 3659433 h 5148000"/>
              <a:gd name="connsiteX63" fmla="*/ 4625035 w 9381598"/>
              <a:gd name="connsiteY63" fmla="*/ 3490690 h 5148000"/>
              <a:gd name="connsiteX64" fmla="*/ 4896351 w 9381598"/>
              <a:gd name="connsiteY64" fmla="*/ 3490690 h 5148000"/>
              <a:gd name="connsiteX65" fmla="*/ 4896351 w 9381598"/>
              <a:gd name="connsiteY65" fmla="*/ 3867883 h 5148000"/>
              <a:gd name="connsiteX66" fmla="*/ 5051858 w 9381598"/>
              <a:gd name="connsiteY66" fmla="*/ 3848033 h 5148000"/>
              <a:gd name="connsiteX67" fmla="*/ 5558091 w 9381598"/>
              <a:gd name="connsiteY67" fmla="*/ 4317870 h 5148000"/>
              <a:gd name="connsiteX68" fmla="*/ 5018769 w 9381598"/>
              <a:gd name="connsiteY68" fmla="*/ 4791014 h 5148000"/>
              <a:gd name="connsiteX69" fmla="*/ 4625035 w 9381598"/>
              <a:gd name="connsiteY69" fmla="*/ 4724841 h 5148000"/>
              <a:gd name="connsiteX70" fmla="*/ 3453759 w 9381598"/>
              <a:gd name="connsiteY70" fmla="*/ 1012461 h 5148000"/>
              <a:gd name="connsiteX71" fmla="*/ 1815945 w 9381598"/>
              <a:gd name="connsiteY71" fmla="*/ 2574173 h 5148000"/>
              <a:gd name="connsiteX72" fmla="*/ 1322948 w 9381598"/>
              <a:gd name="connsiteY72" fmla="*/ 1654352 h 5148000"/>
              <a:gd name="connsiteX73" fmla="*/ 6802170 w 9381598"/>
              <a:gd name="connsiteY73" fmla="*/ 0 h 5148000"/>
              <a:gd name="connsiteX74" fmla="*/ 1915208 w 9381598"/>
              <a:gd name="connsiteY74" fmla="*/ 4675213 h 5148000"/>
              <a:gd name="connsiteX75" fmla="*/ 432906 w 9381598"/>
              <a:gd name="connsiteY75" fmla="*/ 1922361 h 5148000"/>
              <a:gd name="connsiteX76" fmla="*/ 1045018 w 9381598"/>
              <a:gd name="connsiteY76" fmla="*/ 1737076 h 5148000"/>
              <a:gd name="connsiteX77" fmla="*/ 2017777 w 9381598"/>
              <a:gd name="connsiteY77" fmla="*/ 3540326 h 5148000"/>
              <a:gd name="connsiteX78" fmla="*/ 5223916 w 9381598"/>
              <a:gd name="connsiteY78" fmla="*/ 476459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381598" h="5148000">
                <a:moveTo>
                  <a:pt x="7291856" y="4023394"/>
                </a:moveTo>
                <a:cubicBezTo>
                  <a:pt x="7146269" y="4023394"/>
                  <a:pt x="7076789" y="4132581"/>
                  <a:pt x="7076789" y="4317870"/>
                </a:cubicBezTo>
                <a:cubicBezTo>
                  <a:pt x="7076789" y="4499849"/>
                  <a:pt x="7149580" y="4609036"/>
                  <a:pt x="7291856" y="4609036"/>
                </a:cubicBezTo>
                <a:cubicBezTo>
                  <a:pt x="7437435" y="4609036"/>
                  <a:pt x="7506919" y="4499849"/>
                  <a:pt x="7506919" y="4317870"/>
                </a:cubicBezTo>
                <a:cubicBezTo>
                  <a:pt x="7506919" y="4135892"/>
                  <a:pt x="7437435" y="4023394"/>
                  <a:pt x="7291856" y="4023394"/>
                </a:cubicBezTo>
                <a:close/>
                <a:moveTo>
                  <a:pt x="6130497" y="4023394"/>
                </a:moveTo>
                <a:cubicBezTo>
                  <a:pt x="6080866" y="4023394"/>
                  <a:pt x="6027928" y="4030012"/>
                  <a:pt x="6004764" y="4043247"/>
                </a:cubicBezTo>
                <a:lnTo>
                  <a:pt x="6004764" y="4595800"/>
                </a:lnTo>
                <a:cubicBezTo>
                  <a:pt x="6024621" y="4605729"/>
                  <a:pt x="6084173" y="4612343"/>
                  <a:pt x="6133808" y="4612343"/>
                </a:cubicBezTo>
                <a:cubicBezTo>
                  <a:pt x="6302551" y="4612343"/>
                  <a:pt x="6391885" y="4489924"/>
                  <a:pt x="6391885" y="4317870"/>
                </a:cubicBezTo>
                <a:cubicBezTo>
                  <a:pt x="6391885" y="4132581"/>
                  <a:pt x="6299240" y="4023394"/>
                  <a:pt x="6130497" y="4023394"/>
                </a:cubicBezTo>
                <a:close/>
                <a:moveTo>
                  <a:pt x="5025387" y="4023394"/>
                </a:moveTo>
                <a:cubicBezTo>
                  <a:pt x="4975760" y="4023394"/>
                  <a:pt x="4919511" y="4033323"/>
                  <a:pt x="4896351" y="4039940"/>
                </a:cubicBezTo>
                <a:lnTo>
                  <a:pt x="4896351" y="4595800"/>
                </a:lnTo>
                <a:cubicBezTo>
                  <a:pt x="4919511" y="4605729"/>
                  <a:pt x="4972449" y="4615654"/>
                  <a:pt x="5022080" y="4615654"/>
                </a:cubicBezTo>
                <a:cubicBezTo>
                  <a:pt x="5190823" y="4612343"/>
                  <a:pt x="5283468" y="4503156"/>
                  <a:pt x="5283468" y="4317870"/>
                </a:cubicBezTo>
                <a:cubicBezTo>
                  <a:pt x="5283468" y="4145817"/>
                  <a:pt x="5194134" y="4023394"/>
                  <a:pt x="5025387" y="4023394"/>
                </a:cubicBezTo>
                <a:close/>
                <a:moveTo>
                  <a:pt x="8307624" y="3844722"/>
                </a:moveTo>
                <a:cubicBezTo>
                  <a:pt x="8446593" y="3844722"/>
                  <a:pt x="8559091" y="3874500"/>
                  <a:pt x="8641807" y="3910896"/>
                </a:cubicBezTo>
                <a:lnTo>
                  <a:pt x="8559091" y="4069714"/>
                </a:lnTo>
                <a:cubicBezTo>
                  <a:pt x="8512767" y="4046554"/>
                  <a:pt x="8416811" y="4016776"/>
                  <a:pt x="8344024" y="4016776"/>
                </a:cubicBezTo>
                <a:cubicBezTo>
                  <a:pt x="8248072" y="4016776"/>
                  <a:pt x="8191819" y="4056483"/>
                  <a:pt x="8191819" y="4112728"/>
                </a:cubicBezTo>
                <a:cubicBezTo>
                  <a:pt x="8191819" y="4182212"/>
                  <a:pt x="8261304" y="4208679"/>
                  <a:pt x="8357259" y="4238461"/>
                </a:cubicBezTo>
                <a:cubicBezTo>
                  <a:pt x="8499531" y="4281475"/>
                  <a:pt x="8674892" y="4334413"/>
                  <a:pt x="8674892" y="4519702"/>
                </a:cubicBezTo>
                <a:cubicBezTo>
                  <a:pt x="8668278" y="4688445"/>
                  <a:pt x="8519384" y="4800943"/>
                  <a:pt x="8231526" y="4800943"/>
                </a:cubicBezTo>
                <a:cubicBezTo>
                  <a:pt x="8095868" y="4800943"/>
                  <a:pt x="7963521" y="4771165"/>
                  <a:pt x="7880805" y="4734765"/>
                </a:cubicBezTo>
                <a:lnTo>
                  <a:pt x="7970138" y="4559405"/>
                </a:lnTo>
                <a:cubicBezTo>
                  <a:pt x="8023081" y="4589183"/>
                  <a:pt x="8145499" y="4618960"/>
                  <a:pt x="8221601" y="4618960"/>
                </a:cubicBezTo>
                <a:cubicBezTo>
                  <a:pt x="8320860" y="4618960"/>
                  <a:pt x="8383726" y="4579258"/>
                  <a:pt x="8383726" y="4519702"/>
                </a:cubicBezTo>
                <a:cubicBezTo>
                  <a:pt x="8383726" y="4453528"/>
                  <a:pt x="8314242" y="4423747"/>
                  <a:pt x="8218294" y="4393969"/>
                </a:cubicBezTo>
                <a:cubicBezTo>
                  <a:pt x="8082632" y="4350959"/>
                  <a:pt x="7910583" y="4298017"/>
                  <a:pt x="7910583" y="4116039"/>
                </a:cubicBezTo>
                <a:cubicBezTo>
                  <a:pt x="7910583" y="3953910"/>
                  <a:pt x="8056165" y="3844722"/>
                  <a:pt x="8307624" y="3844722"/>
                </a:cubicBezTo>
                <a:close/>
                <a:moveTo>
                  <a:pt x="7291856" y="3844722"/>
                </a:moveTo>
                <a:cubicBezTo>
                  <a:pt x="7606182" y="3844722"/>
                  <a:pt x="7781542" y="4049865"/>
                  <a:pt x="7781542" y="4321177"/>
                </a:cubicBezTo>
                <a:cubicBezTo>
                  <a:pt x="7778231" y="4595800"/>
                  <a:pt x="7606182" y="4800943"/>
                  <a:pt x="7291856" y="4800943"/>
                </a:cubicBezTo>
                <a:cubicBezTo>
                  <a:pt x="6977526" y="4800943"/>
                  <a:pt x="6802166" y="4595800"/>
                  <a:pt x="6802166" y="4321177"/>
                </a:cubicBezTo>
                <a:cubicBezTo>
                  <a:pt x="6802166" y="4046554"/>
                  <a:pt x="6977526" y="3844722"/>
                  <a:pt x="7291856" y="3844722"/>
                </a:cubicBezTo>
                <a:close/>
                <a:moveTo>
                  <a:pt x="6123879" y="3844722"/>
                </a:moveTo>
                <a:cubicBezTo>
                  <a:pt x="6471294" y="3844722"/>
                  <a:pt x="6663201" y="4023394"/>
                  <a:pt x="6663201" y="4317870"/>
                </a:cubicBezTo>
                <a:cubicBezTo>
                  <a:pt x="6666508" y="4599111"/>
                  <a:pt x="6491147" y="4791014"/>
                  <a:pt x="6160275" y="4791014"/>
                </a:cubicBezTo>
                <a:cubicBezTo>
                  <a:pt x="6104026" y="4791014"/>
                  <a:pt x="6037853" y="4781090"/>
                  <a:pt x="6004764" y="4771165"/>
                </a:cubicBezTo>
                <a:lnTo>
                  <a:pt x="6004764" y="5148000"/>
                </a:lnTo>
                <a:lnTo>
                  <a:pt x="5730145" y="5148000"/>
                </a:lnTo>
                <a:lnTo>
                  <a:pt x="5730145" y="3910896"/>
                </a:lnTo>
                <a:cubicBezTo>
                  <a:pt x="5809554" y="3874500"/>
                  <a:pt x="5961754" y="3844722"/>
                  <a:pt x="6123879" y="3844722"/>
                </a:cubicBezTo>
                <a:close/>
                <a:moveTo>
                  <a:pt x="9177817" y="3593260"/>
                </a:moveTo>
                <a:lnTo>
                  <a:pt x="9177817" y="3864576"/>
                </a:lnTo>
                <a:lnTo>
                  <a:pt x="9379645" y="3864576"/>
                </a:lnTo>
                <a:lnTo>
                  <a:pt x="9379645" y="4036630"/>
                </a:lnTo>
                <a:lnTo>
                  <a:pt x="9177817" y="4036630"/>
                </a:lnTo>
                <a:lnTo>
                  <a:pt x="9177817" y="4489924"/>
                </a:lnTo>
                <a:cubicBezTo>
                  <a:pt x="9177817" y="4566022"/>
                  <a:pt x="9234062" y="4589183"/>
                  <a:pt x="9303547" y="4589183"/>
                </a:cubicBezTo>
                <a:cubicBezTo>
                  <a:pt x="9318436" y="4589183"/>
                  <a:pt x="9333325" y="4587529"/>
                  <a:pt x="9346974" y="4585048"/>
                </a:cubicBezTo>
                <a:lnTo>
                  <a:pt x="9381598" y="4576295"/>
                </a:lnTo>
                <a:lnTo>
                  <a:pt x="9381598" y="4768206"/>
                </a:lnTo>
                <a:lnTo>
                  <a:pt x="9312647" y="4786053"/>
                </a:lnTo>
                <a:cubicBezTo>
                  <a:pt x="9283696" y="4791016"/>
                  <a:pt x="9250609" y="4794325"/>
                  <a:pt x="9217520" y="4794325"/>
                </a:cubicBezTo>
                <a:cubicBezTo>
                  <a:pt x="9009071" y="4794325"/>
                  <a:pt x="8909812" y="4698374"/>
                  <a:pt x="8909812" y="4506467"/>
                </a:cubicBezTo>
                <a:lnTo>
                  <a:pt x="8909812" y="4036630"/>
                </a:lnTo>
                <a:lnTo>
                  <a:pt x="8770847" y="4036630"/>
                </a:lnTo>
                <a:lnTo>
                  <a:pt x="8770847" y="3864576"/>
                </a:lnTo>
                <a:lnTo>
                  <a:pt x="8909812" y="3864576"/>
                </a:lnTo>
                <a:lnTo>
                  <a:pt x="8909812" y="3659433"/>
                </a:lnTo>
                <a:close/>
                <a:moveTo>
                  <a:pt x="4625035" y="3490690"/>
                </a:moveTo>
                <a:lnTo>
                  <a:pt x="4896351" y="3490690"/>
                </a:lnTo>
                <a:lnTo>
                  <a:pt x="4896351" y="3867883"/>
                </a:lnTo>
                <a:cubicBezTo>
                  <a:pt x="4929436" y="3857958"/>
                  <a:pt x="4995609" y="3848033"/>
                  <a:pt x="5051858" y="3848033"/>
                </a:cubicBezTo>
                <a:cubicBezTo>
                  <a:pt x="5382730" y="3844722"/>
                  <a:pt x="5558091" y="4033323"/>
                  <a:pt x="5558091" y="4317870"/>
                </a:cubicBezTo>
                <a:cubicBezTo>
                  <a:pt x="5558091" y="4615654"/>
                  <a:pt x="5369495" y="4791014"/>
                  <a:pt x="5018769" y="4791014"/>
                </a:cubicBezTo>
                <a:cubicBezTo>
                  <a:pt x="4856644" y="4791014"/>
                  <a:pt x="4704444" y="4761236"/>
                  <a:pt x="4625035" y="4724841"/>
                </a:cubicBezTo>
                <a:close/>
                <a:moveTo>
                  <a:pt x="3453759" y="1012461"/>
                </a:moveTo>
                <a:cubicBezTo>
                  <a:pt x="3139429" y="1697366"/>
                  <a:pt x="2404894" y="2395505"/>
                  <a:pt x="1815945" y="2574173"/>
                </a:cubicBezTo>
                <a:cubicBezTo>
                  <a:pt x="1226993" y="2752844"/>
                  <a:pt x="1005312" y="2339256"/>
                  <a:pt x="1322948" y="1654352"/>
                </a:cubicBezTo>
                <a:close/>
                <a:moveTo>
                  <a:pt x="6802170" y="0"/>
                </a:moveTo>
                <a:cubicBezTo>
                  <a:pt x="5869114" y="2044788"/>
                  <a:pt x="3678751" y="4139203"/>
                  <a:pt x="1915208" y="4675213"/>
                </a:cubicBezTo>
                <a:cubicBezTo>
                  <a:pt x="148354" y="5211224"/>
                  <a:pt x="-516693" y="3977074"/>
                  <a:pt x="432906" y="1922361"/>
                </a:cubicBezTo>
                <a:lnTo>
                  <a:pt x="1045018" y="1737076"/>
                </a:lnTo>
                <a:cubicBezTo>
                  <a:pt x="422981" y="3080413"/>
                  <a:pt x="859729" y="3891047"/>
                  <a:pt x="2017777" y="3540326"/>
                </a:cubicBezTo>
                <a:cubicBezTo>
                  <a:pt x="3172518" y="3189600"/>
                  <a:pt x="4608496" y="1816485"/>
                  <a:pt x="5223916" y="47645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6" name="Date_GeneralDate">
            <a:extLst>
              <a:ext uri="{FF2B5EF4-FFF2-40B4-BE49-F238E27FC236}">
                <a16:creationId xmlns:a16="http://schemas.microsoft.com/office/drawing/2014/main" id="{F8926225-31F7-4B1A-AED2-D43A39A32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00">
                <a:noFill/>
                <a:latin typeface="+mn-lt"/>
              </a:defRPr>
            </a:lvl1pPr>
          </a:lstStyle>
          <a:p>
            <a:fld id="{52C18CDF-3482-4D29-9B49-0E5DC51A238B}" type="datetime4">
              <a:rPr lang="en-GB" smtClean="0"/>
              <a:pPr/>
              <a:t>08 January 2021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53483FF-F3DE-4A66-B3C5-7E1686BDA7C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874000" y="535307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F4141-3482-410C-8350-31CEB79763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502032"/>
            <a:ext cx="6096000" cy="815962"/>
          </a:xfrm>
        </p:spPr>
        <p:txBody>
          <a:bodyPr lIns="540000" r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8000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36000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64179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,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noFill/>
        </p:spPr>
        <p:txBody>
          <a:bodyPr lIns="0" tIns="0" rIns="6480000" anchor="ctr" anchorCtr="0"/>
          <a:lstStyle>
            <a:lvl1pPr marL="0" indent="0" algn="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-1"/>
            <a:ext cx="6096000" cy="6861600"/>
          </a:xfrm>
          <a:solidFill>
            <a:schemeClr val="bg1">
              <a:alpha val="80000"/>
            </a:schemeClr>
          </a:solidFill>
        </p:spPr>
        <p:txBody>
          <a:bodyPr lIns="540000" tIns="3420000" rIns="540000" bIns="1756800" anchor="b">
            <a:normAutofit/>
          </a:bodyPr>
          <a:lstStyle>
            <a:lvl1pPr algn="ctr">
              <a:lnSpc>
                <a:spcPct val="900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29CD0D-5C6F-4064-82CB-4DB5AD9345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963100" y="1087200"/>
            <a:ext cx="2361801" cy="1296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6" name="Date_GeneralDate">
            <a:extLst>
              <a:ext uri="{FF2B5EF4-FFF2-40B4-BE49-F238E27FC236}">
                <a16:creationId xmlns:a16="http://schemas.microsoft.com/office/drawing/2014/main" id="{F8926225-31F7-4B1A-AED2-D43A39A32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095999" y="6912000"/>
            <a:ext cx="0" cy="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00">
                <a:noFill/>
                <a:latin typeface="+mn-lt"/>
              </a:defRPr>
            </a:lvl1pPr>
          </a:lstStyle>
          <a:p>
            <a:fld id="{12C24620-2A9B-45CC-9058-CE14DA704C57}" type="datetime4">
              <a:rPr lang="en-GB" smtClean="0"/>
              <a:pPr/>
              <a:t>08 January 2021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BB459-6F01-4B86-978B-A4747423925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874000" y="535307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6419C8-8BF5-4DA7-B1F7-A255360DD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502032"/>
            <a:ext cx="6096000" cy="815962"/>
          </a:xfrm>
        </p:spPr>
        <p:txBody>
          <a:bodyPr lIns="540000" rIns="54000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18000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36000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76902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539748" y="497904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48" y="1815926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87404" y="1803052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685733" y="1803052"/>
            <a:ext cx="216079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5" y="2669209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3939" y="3504271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29929" y="439696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95258" y="4891099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14626" y="2011753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95258" y="2682221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2963" y="3229525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2" b="0" i="0">
                <a:solidFill>
                  <a:srgbClr val="5A5A5F"/>
                </a:solidFill>
                <a:latin typeface="Arial"/>
                <a:cs typeface="Arial"/>
              </a:defRPr>
            </a:lvl1pPr>
          </a:lstStyle>
          <a:p>
            <a:pPr marL="12724">
              <a:spcBef>
                <a:spcPts val="15"/>
              </a:spcBef>
            </a:pPr>
            <a:r>
              <a:rPr lang="en-US"/>
              <a:t>MOVE YOUR </a:t>
            </a:r>
            <a:r>
              <a:rPr lang="en-US" spc="-10"/>
              <a:t>PARCELS TO </a:t>
            </a:r>
            <a:r>
              <a:rPr lang="en-US"/>
              <a:t>THE </a:t>
            </a:r>
            <a:r>
              <a:rPr lang="en-US" spc="-15"/>
              <a:t>FAST</a:t>
            </a:r>
            <a:r>
              <a:rPr lang="en-US" spc="-155"/>
              <a:t> </a:t>
            </a:r>
            <a:r>
              <a:rPr lang="en-US" spc="-5"/>
              <a:t>LANE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2" b="0" i="0">
                <a:solidFill>
                  <a:srgbClr val="5A5A5F"/>
                </a:solidFill>
                <a:latin typeface="Arial"/>
                <a:cs typeface="Arial"/>
              </a:defRPr>
            </a:lvl1pPr>
          </a:lstStyle>
          <a:p>
            <a:pPr marL="25448">
              <a:spcBef>
                <a:spcPts val="15"/>
              </a:spcBef>
            </a:pPr>
            <a:fld id="{81D60167-4931-47E6-BA6A-407CBD079E47}" type="slidenum">
              <a:rPr lang="nl-BE" smtClean="0"/>
              <a:pPr marL="25448">
                <a:spcBef>
                  <a:spcPts val="15"/>
                </a:spcBef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675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9234" y="6494681"/>
            <a:ext cx="10179473" cy="0"/>
          </a:xfrm>
          <a:custGeom>
            <a:avLst/>
            <a:gdLst/>
            <a:ahLst/>
            <a:cxnLst/>
            <a:rect l="l" t="t" r="r" b="b"/>
            <a:pathLst>
              <a:path w="7634605">
                <a:moveTo>
                  <a:pt x="0" y="0"/>
                </a:moveTo>
                <a:lnTo>
                  <a:pt x="7634185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7" name="bk object 17"/>
          <p:cNvSpPr/>
          <p:nvPr/>
        </p:nvSpPr>
        <p:spPr>
          <a:xfrm>
            <a:off x="1036206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1118401"/>
          </a:xfrm>
          <a:custGeom>
            <a:avLst/>
            <a:gdLst/>
            <a:ahLst/>
            <a:cxnLst/>
            <a:rect l="l" t="t" r="r" b="b"/>
            <a:pathLst>
              <a:path w="9144000" h="1116330">
                <a:moveTo>
                  <a:pt x="0" y="1115999"/>
                </a:moveTo>
                <a:lnTo>
                  <a:pt x="9144000" y="1115999"/>
                </a:lnTo>
                <a:lnTo>
                  <a:pt x="9144000" y="0"/>
                </a:lnTo>
                <a:lnTo>
                  <a:pt x="0" y="0"/>
                </a:lnTo>
                <a:lnTo>
                  <a:pt x="0" y="1115999"/>
                </a:lnTo>
                <a:close/>
              </a:path>
            </a:pathLst>
          </a:custGeom>
          <a:solidFill>
            <a:srgbClr val="1C2E4C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9" name="bk object 19"/>
          <p:cNvSpPr/>
          <p:nvPr/>
        </p:nvSpPr>
        <p:spPr>
          <a:xfrm>
            <a:off x="10952906" y="386708"/>
            <a:ext cx="441113" cy="344809"/>
          </a:xfrm>
          <a:custGeom>
            <a:avLst/>
            <a:gdLst/>
            <a:ahLst/>
            <a:cxnLst/>
            <a:rect l="l" t="t" r="r" b="b"/>
            <a:pathLst>
              <a:path w="330834" h="344170">
                <a:moveTo>
                  <a:pt x="163728" y="0"/>
                </a:moveTo>
                <a:lnTo>
                  <a:pt x="0" y="60324"/>
                </a:lnTo>
                <a:lnTo>
                  <a:pt x="0" y="247522"/>
                </a:lnTo>
                <a:lnTo>
                  <a:pt x="155651" y="344017"/>
                </a:lnTo>
                <a:lnTo>
                  <a:pt x="210779" y="314210"/>
                </a:lnTo>
                <a:lnTo>
                  <a:pt x="166344" y="314210"/>
                </a:lnTo>
                <a:lnTo>
                  <a:pt x="166344" y="312673"/>
                </a:lnTo>
                <a:lnTo>
                  <a:pt x="145199" y="312673"/>
                </a:lnTo>
                <a:lnTo>
                  <a:pt x="21132" y="235750"/>
                </a:lnTo>
                <a:lnTo>
                  <a:pt x="21132" y="85128"/>
                </a:lnTo>
                <a:lnTo>
                  <a:pt x="66822" y="85128"/>
                </a:lnTo>
                <a:lnTo>
                  <a:pt x="36614" y="69367"/>
                </a:lnTo>
                <a:lnTo>
                  <a:pt x="163398" y="22656"/>
                </a:lnTo>
                <a:lnTo>
                  <a:pt x="220069" y="22656"/>
                </a:lnTo>
                <a:lnTo>
                  <a:pt x="163728" y="0"/>
                </a:lnTo>
                <a:close/>
              </a:path>
              <a:path w="330834" h="344170">
                <a:moveTo>
                  <a:pt x="219328" y="285559"/>
                </a:moveTo>
                <a:lnTo>
                  <a:pt x="166344" y="314210"/>
                </a:lnTo>
                <a:lnTo>
                  <a:pt x="210779" y="314210"/>
                </a:lnTo>
                <a:lnTo>
                  <a:pt x="219328" y="309587"/>
                </a:lnTo>
                <a:lnTo>
                  <a:pt x="219328" y="285559"/>
                </a:lnTo>
                <a:close/>
              </a:path>
              <a:path w="330834" h="344170">
                <a:moveTo>
                  <a:pt x="138134" y="122339"/>
                </a:moveTo>
                <a:lnTo>
                  <a:pt x="92443" y="122339"/>
                </a:lnTo>
                <a:lnTo>
                  <a:pt x="145199" y="149859"/>
                </a:lnTo>
                <a:lnTo>
                  <a:pt x="145199" y="312673"/>
                </a:lnTo>
                <a:lnTo>
                  <a:pt x="166344" y="312673"/>
                </a:lnTo>
                <a:lnTo>
                  <a:pt x="166344" y="150329"/>
                </a:lnTo>
                <a:lnTo>
                  <a:pt x="210486" y="131711"/>
                </a:lnTo>
                <a:lnTo>
                  <a:pt x="156095" y="131711"/>
                </a:lnTo>
                <a:lnTo>
                  <a:pt x="138134" y="122339"/>
                </a:lnTo>
                <a:close/>
              </a:path>
              <a:path w="330834" h="344170">
                <a:moveTo>
                  <a:pt x="66822" y="85128"/>
                </a:moveTo>
                <a:lnTo>
                  <a:pt x="21132" y="85128"/>
                </a:lnTo>
                <a:lnTo>
                  <a:pt x="71310" y="111302"/>
                </a:lnTo>
                <a:lnTo>
                  <a:pt x="71310" y="161188"/>
                </a:lnTo>
                <a:lnTo>
                  <a:pt x="92443" y="172669"/>
                </a:lnTo>
                <a:lnTo>
                  <a:pt x="92443" y="122339"/>
                </a:lnTo>
                <a:lnTo>
                  <a:pt x="138134" y="122339"/>
                </a:lnTo>
                <a:lnTo>
                  <a:pt x="107518" y="106362"/>
                </a:lnTo>
                <a:lnTo>
                  <a:pt x="138351" y="93598"/>
                </a:lnTo>
                <a:lnTo>
                  <a:pt x="83057" y="93598"/>
                </a:lnTo>
                <a:lnTo>
                  <a:pt x="66822" y="85128"/>
                </a:lnTo>
                <a:close/>
              </a:path>
              <a:path w="330834" h="344170">
                <a:moveTo>
                  <a:pt x="294286" y="52501"/>
                </a:moveTo>
                <a:lnTo>
                  <a:pt x="237629" y="52501"/>
                </a:lnTo>
                <a:lnTo>
                  <a:pt x="292036" y="74371"/>
                </a:lnTo>
                <a:lnTo>
                  <a:pt x="156095" y="131711"/>
                </a:lnTo>
                <a:lnTo>
                  <a:pt x="210486" y="131711"/>
                </a:lnTo>
                <a:lnTo>
                  <a:pt x="309219" y="90068"/>
                </a:lnTo>
                <a:lnTo>
                  <a:pt x="330352" y="90068"/>
                </a:lnTo>
                <a:lnTo>
                  <a:pt x="330352" y="67005"/>
                </a:lnTo>
                <a:lnTo>
                  <a:pt x="294286" y="52501"/>
                </a:lnTo>
                <a:close/>
              </a:path>
              <a:path w="330834" h="344170">
                <a:moveTo>
                  <a:pt x="330352" y="90068"/>
                </a:moveTo>
                <a:lnTo>
                  <a:pt x="309219" y="90068"/>
                </a:lnTo>
                <a:lnTo>
                  <a:pt x="309219" y="124980"/>
                </a:lnTo>
                <a:lnTo>
                  <a:pt x="330352" y="124980"/>
                </a:lnTo>
                <a:lnTo>
                  <a:pt x="330352" y="90068"/>
                </a:lnTo>
                <a:close/>
              </a:path>
              <a:path w="330834" h="344170">
                <a:moveTo>
                  <a:pt x="220069" y="22656"/>
                </a:moveTo>
                <a:lnTo>
                  <a:pt x="163398" y="22656"/>
                </a:lnTo>
                <a:lnTo>
                  <a:pt x="209588" y="41224"/>
                </a:lnTo>
                <a:lnTo>
                  <a:pt x="83057" y="93598"/>
                </a:lnTo>
                <a:lnTo>
                  <a:pt x="138351" y="93598"/>
                </a:lnTo>
                <a:lnTo>
                  <a:pt x="237629" y="52501"/>
                </a:lnTo>
                <a:lnTo>
                  <a:pt x="294286" y="52501"/>
                </a:lnTo>
                <a:lnTo>
                  <a:pt x="220069" y="22656"/>
                </a:lnTo>
                <a:close/>
              </a:path>
            </a:pathLst>
          </a:custGeom>
          <a:solidFill>
            <a:srgbClr val="EF2637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0" name="bk object 20"/>
          <p:cNvSpPr/>
          <p:nvPr/>
        </p:nvSpPr>
        <p:spPr>
          <a:xfrm>
            <a:off x="11269083" y="543927"/>
            <a:ext cx="242147" cy="180675"/>
          </a:xfrm>
          <a:custGeom>
            <a:avLst/>
            <a:gdLst/>
            <a:ahLst/>
            <a:cxnLst/>
            <a:rect l="l" t="t" r="r" b="b"/>
            <a:pathLst>
              <a:path w="181609" h="180340">
                <a:moveTo>
                  <a:pt x="158864" y="0"/>
                </a:moveTo>
                <a:lnTo>
                  <a:pt x="22656" y="0"/>
                </a:lnTo>
                <a:lnTo>
                  <a:pt x="13844" y="1782"/>
                </a:lnTo>
                <a:lnTo>
                  <a:pt x="6642" y="6640"/>
                </a:lnTo>
                <a:lnTo>
                  <a:pt x="1782" y="13839"/>
                </a:lnTo>
                <a:lnTo>
                  <a:pt x="0" y="22644"/>
                </a:lnTo>
                <a:lnTo>
                  <a:pt x="0" y="157695"/>
                </a:lnTo>
                <a:lnTo>
                  <a:pt x="1782" y="166500"/>
                </a:lnTo>
                <a:lnTo>
                  <a:pt x="6642" y="173699"/>
                </a:lnTo>
                <a:lnTo>
                  <a:pt x="13844" y="178557"/>
                </a:lnTo>
                <a:lnTo>
                  <a:pt x="22656" y="180340"/>
                </a:lnTo>
                <a:lnTo>
                  <a:pt x="158864" y="180340"/>
                </a:lnTo>
                <a:lnTo>
                  <a:pt x="167669" y="178557"/>
                </a:lnTo>
                <a:lnTo>
                  <a:pt x="174867" y="173699"/>
                </a:lnTo>
                <a:lnTo>
                  <a:pt x="179725" y="166500"/>
                </a:lnTo>
                <a:lnTo>
                  <a:pt x="181202" y="159207"/>
                </a:lnTo>
                <a:lnTo>
                  <a:pt x="21843" y="159207"/>
                </a:lnTo>
                <a:lnTo>
                  <a:pt x="21145" y="158496"/>
                </a:lnTo>
                <a:lnTo>
                  <a:pt x="21145" y="21844"/>
                </a:lnTo>
                <a:lnTo>
                  <a:pt x="21843" y="21145"/>
                </a:lnTo>
                <a:lnTo>
                  <a:pt x="181205" y="21145"/>
                </a:lnTo>
                <a:lnTo>
                  <a:pt x="179725" y="13839"/>
                </a:lnTo>
                <a:lnTo>
                  <a:pt x="174867" y="6640"/>
                </a:lnTo>
                <a:lnTo>
                  <a:pt x="167669" y="1782"/>
                </a:lnTo>
                <a:lnTo>
                  <a:pt x="158864" y="0"/>
                </a:lnTo>
                <a:close/>
              </a:path>
              <a:path w="181609" h="180340">
                <a:moveTo>
                  <a:pt x="181205" y="21145"/>
                </a:moveTo>
                <a:lnTo>
                  <a:pt x="159664" y="21145"/>
                </a:lnTo>
                <a:lnTo>
                  <a:pt x="160375" y="21844"/>
                </a:lnTo>
                <a:lnTo>
                  <a:pt x="160375" y="158496"/>
                </a:lnTo>
                <a:lnTo>
                  <a:pt x="159664" y="159207"/>
                </a:lnTo>
                <a:lnTo>
                  <a:pt x="181202" y="159207"/>
                </a:lnTo>
                <a:lnTo>
                  <a:pt x="181508" y="157695"/>
                </a:lnTo>
                <a:lnTo>
                  <a:pt x="181508" y="22644"/>
                </a:lnTo>
                <a:lnTo>
                  <a:pt x="181205" y="21145"/>
                </a:lnTo>
                <a:close/>
              </a:path>
            </a:pathLst>
          </a:custGeom>
          <a:solidFill>
            <a:srgbClr val="EF2637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1" name="bk object 21"/>
          <p:cNvSpPr/>
          <p:nvPr/>
        </p:nvSpPr>
        <p:spPr>
          <a:xfrm>
            <a:off x="11344516" y="584881"/>
            <a:ext cx="98213" cy="99244"/>
          </a:xfrm>
          <a:custGeom>
            <a:avLst/>
            <a:gdLst/>
            <a:ahLst/>
            <a:cxnLst/>
            <a:rect l="l" t="t" r="r" b="b"/>
            <a:pathLst>
              <a:path w="73659" h="99059">
                <a:moveTo>
                  <a:pt x="39573" y="0"/>
                </a:moveTo>
                <a:lnTo>
                  <a:pt x="584" y="0"/>
                </a:lnTo>
                <a:lnTo>
                  <a:pt x="0" y="584"/>
                </a:lnTo>
                <a:lnTo>
                  <a:pt x="0" y="97993"/>
                </a:lnTo>
                <a:lnTo>
                  <a:pt x="584" y="98577"/>
                </a:lnTo>
                <a:lnTo>
                  <a:pt x="16522" y="98577"/>
                </a:lnTo>
                <a:lnTo>
                  <a:pt x="17106" y="97993"/>
                </a:lnTo>
                <a:lnTo>
                  <a:pt x="17106" y="59004"/>
                </a:lnTo>
                <a:lnTo>
                  <a:pt x="17399" y="58712"/>
                </a:lnTo>
                <a:lnTo>
                  <a:pt x="53457" y="58712"/>
                </a:lnTo>
                <a:lnTo>
                  <a:pt x="52336" y="56540"/>
                </a:lnTo>
                <a:lnTo>
                  <a:pt x="60026" y="52344"/>
                </a:lnTo>
                <a:lnTo>
                  <a:pt x="65922" y="46245"/>
                </a:lnTo>
                <a:lnTo>
                  <a:pt x="67339" y="43345"/>
                </a:lnTo>
                <a:lnTo>
                  <a:pt x="17399" y="43345"/>
                </a:lnTo>
                <a:lnTo>
                  <a:pt x="17106" y="43053"/>
                </a:lnTo>
                <a:lnTo>
                  <a:pt x="17106" y="15659"/>
                </a:lnTo>
                <a:lnTo>
                  <a:pt x="17399" y="15367"/>
                </a:lnTo>
                <a:lnTo>
                  <a:pt x="67163" y="15367"/>
                </a:lnTo>
                <a:lnTo>
                  <a:pt x="62098" y="8193"/>
                </a:lnTo>
                <a:lnTo>
                  <a:pt x="52134" y="2152"/>
                </a:lnTo>
                <a:lnTo>
                  <a:pt x="39573" y="0"/>
                </a:lnTo>
                <a:close/>
              </a:path>
              <a:path w="73659" h="99059">
                <a:moveTo>
                  <a:pt x="53457" y="58712"/>
                </a:moveTo>
                <a:lnTo>
                  <a:pt x="34937" y="58712"/>
                </a:lnTo>
                <a:lnTo>
                  <a:pt x="53784" y="97129"/>
                </a:lnTo>
                <a:lnTo>
                  <a:pt x="54216" y="98145"/>
                </a:lnTo>
                <a:lnTo>
                  <a:pt x="54800" y="98577"/>
                </a:lnTo>
                <a:lnTo>
                  <a:pt x="73063" y="98577"/>
                </a:lnTo>
                <a:lnTo>
                  <a:pt x="73647" y="97713"/>
                </a:lnTo>
                <a:lnTo>
                  <a:pt x="73063" y="96697"/>
                </a:lnTo>
                <a:lnTo>
                  <a:pt x="53457" y="58712"/>
                </a:lnTo>
                <a:close/>
              </a:path>
              <a:path w="73659" h="99059">
                <a:moveTo>
                  <a:pt x="67163" y="15367"/>
                </a:moveTo>
                <a:lnTo>
                  <a:pt x="47980" y="15367"/>
                </a:lnTo>
                <a:lnTo>
                  <a:pt x="54076" y="20878"/>
                </a:lnTo>
                <a:lnTo>
                  <a:pt x="54076" y="37833"/>
                </a:lnTo>
                <a:lnTo>
                  <a:pt x="47980" y="43345"/>
                </a:lnTo>
                <a:lnTo>
                  <a:pt x="67339" y="43345"/>
                </a:lnTo>
                <a:lnTo>
                  <a:pt x="69699" y="38514"/>
                </a:lnTo>
                <a:lnTo>
                  <a:pt x="71031" y="29425"/>
                </a:lnTo>
                <a:lnTo>
                  <a:pt x="68664" y="17493"/>
                </a:lnTo>
                <a:lnTo>
                  <a:pt x="67163" y="15367"/>
                </a:lnTo>
                <a:close/>
              </a:path>
            </a:pathLst>
          </a:custGeom>
          <a:solidFill>
            <a:srgbClr val="EF2637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2" b="0" i="0">
                <a:solidFill>
                  <a:srgbClr val="5A5A5F"/>
                </a:solidFill>
                <a:latin typeface="Arial"/>
                <a:cs typeface="Arial"/>
              </a:defRPr>
            </a:lvl1pPr>
          </a:lstStyle>
          <a:p>
            <a:pPr marL="12724">
              <a:spcBef>
                <a:spcPts val="15"/>
              </a:spcBef>
            </a:pPr>
            <a:r>
              <a:rPr lang="en-US"/>
              <a:t>MOVE YOUR </a:t>
            </a:r>
            <a:r>
              <a:rPr lang="en-US" spc="-10"/>
              <a:t>PARCELS TO </a:t>
            </a:r>
            <a:r>
              <a:rPr lang="en-US"/>
              <a:t>THE </a:t>
            </a:r>
            <a:r>
              <a:rPr lang="en-US" spc="-15"/>
              <a:t>FAST</a:t>
            </a:r>
            <a:r>
              <a:rPr lang="en-US" spc="-155"/>
              <a:t> </a:t>
            </a:r>
            <a:r>
              <a:rPr lang="en-US" spc="-5"/>
              <a:t>LANE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2" b="0" i="0">
                <a:solidFill>
                  <a:srgbClr val="5A5A5F"/>
                </a:solidFill>
                <a:latin typeface="Arial"/>
                <a:cs typeface="Arial"/>
              </a:defRPr>
            </a:lvl1pPr>
          </a:lstStyle>
          <a:p>
            <a:pPr marL="25448">
              <a:spcBef>
                <a:spcPts val="15"/>
              </a:spcBef>
            </a:pPr>
            <a:fld id="{81D60167-4931-47E6-BA6A-407CBD079E47}" type="slidenum">
              <a:rPr lang="nl-BE" smtClean="0"/>
              <a:pPr marL="25448">
                <a:spcBef>
                  <a:spcPts val="15"/>
                </a:spcBef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560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2000">
                <a:srgbClr val="A51E22"/>
              </a:gs>
              <a:gs pos="58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7EFB9A-7491-4209-A141-D1B949E7AE59}"/>
              </a:ext>
            </a:extLst>
          </p:cNvPr>
          <p:cNvSpPr/>
          <p:nvPr/>
        </p:nvSpPr>
        <p:spPr>
          <a:xfrm>
            <a:off x="2886632" y="932841"/>
            <a:ext cx="9305368" cy="5928759"/>
          </a:xfrm>
          <a:custGeom>
            <a:avLst/>
            <a:gdLst>
              <a:gd name="connsiteX0" fmla="*/ 9305368 w 9305368"/>
              <a:gd name="connsiteY0" fmla="*/ 707051 h 5928759"/>
              <a:gd name="connsiteX1" fmla="*/ 9305368 w 9305368"/>
              <a:gd name="connsiteY1" fmla="*/ 3687844 h 5928759"/>
              <a:gd name="connsiteX2" fmla="*/ 9167304 w 9305368"/>
              <a:gd name="connsiteY2" fmla="*/ 3823450 h 5928759"/>
              <a:gd name="connsiteX3" fmla="*/ 6817885 w 9305368"/>
              <a:gd name="connsiteY3" fmla="*/ 5730500 h 5928759"/>
              <a:gd name="connsiteX4" fmla="*/ 6518882 w 9305368"/>
              <a:gd name="connsiteY4" fmla="*/ 5928759 h 5928759"/>
              <a:gd name="connsiteX5" fmla="*/ 106785 w 9305368"/>
              <a:gd name="connsiteY5" fmla="*/ 5928759 h 5928759"/>
              <a:gd name="connsiteX6" fmla="*/ 80484 w 9305368"/>
              <a:gd name="connsiteY6" fmla="*/ 5831126 h 5928759"/>
              <a:gd name="connsiteX7" fmla="*/ 857407 w 9305368"/>
              <a:gd name="connsiteY7" fmla="*/ 1802134 h 5928759"/>
              <a:gd name="connsiteX8" fmla="*/ 2069749 w 9305368"/>
              <a:gd name="connsiteY8" fmla="*/ 1435159 h 5928759"/>
              <a:gd name="connsiteX9" fmla="*/ 3996386 w 9305368"/>
              <a:gd name="connsiteY9" fmla="*/ 5006654 h 5928759"/>
              <a:gd name="connsiteX10" fmla="*/ 9227805 w 9305368"/>
              <a:gd name="connsiteY10" fmla="*/ 818498 h 5928759"/>
              <a:gd name="connsiteX11" fmla="*/ 6840474 w 9305368"/>
              <a:gd name="connsiteY11" fmla="*/ 0 h 5928759"/>
              <a:gd name="connsiteX12" fmla="*/ 3596646 w 9305368"/>
              <a:gd name="connsiteY12" fmla="*/ 3093111 h 5928759"/>
              <a:gd name="connsiteX13" fmla="*/ 2620218 w 9305368"/>
              <a:gd name="connsiteY13" fmla="*/ 1271320 h 59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05368" h="5928759">
                <a:moveTo>
                  <a:pt x="9305368" y="707051"/>
                </a:moveTo>
                <a:lnTo>
                  <a:pt x="9305368" y="3687844"/>
                </a:lnTo>
                <a:lnTo>
                  <a:pt x="9167304" y="3823450"/>
                </a:lnTo>
                <a:cubicBezTo>
                  <a:pt x="8409989" y="4540167"/>
                  <a:pt x="7615748" y="5186450"/>
                  <a:pt x="6817885" y="5730500"/>
                </a:cubicBezTo>
                <a:lnTo>
                  <a:pt x="6518882" y="5928759"/>
                </a:lnTo>
                <a:lnTo>
                  <a:pt x="106785" y="5928759"/>
                </a:lnTo>
                <a:lnTo>
                  <a:pt x="80484" y="5831126"/>
                </a:lnTo>
                <a:cubicBezTo>
                  <a:pt x="-142928" y="4840416"/>
                  <a:pt x="93346" y="3455386"/>
                  <a:pt x="857407" y="1802134"/>
                </a:cubicBezTo>
                <a:lnTo>
                  <a:pt x="2069749" y="1435159"/>
                </a:lnTo>
                <a:cubicBezTo>
                  <a:pt x="837748" y="4095761"/>
                  <a:pt x="1702768" y="5701292"/>
                  <a:pt x="3996386" y="5006654"/>
                </a:cubicBezTo>
                <a:cubicBezTo>
                  <a:pt x="5738484" y="4477536"/>
                  <a:pt x="7803774" y="2773514"/>
                  <a:pt x="9227805" y="818498"/>
                </a:cubicBezTo>
                <a:close/>
                <a:moveTo>
                  <a:pt x="6840474" y="0"/>
                </a:moveTo>
                <a:cubicBezTo>
                  <a:pt x="6217921" y="1356515"/>
                  <a:pt x="4763111" y="2739237"/>
                  <a:pt x="3596646" y="3093111"/>
                </a:cubicBezTo>
                <a:cubicBezTo>
                  <a:pt x="2430175" y="3446986"/>
                  <a:pt x="1991111" y="2627835"/>
                  <a:pt x="2620218" y="127132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42DD28-5D62-4D29-84DA-26E84DAF6698}"/>
              </a:ext>
            </a:extLst>
          </p:cNvPr>
          <p:cNvSpPr/>
          <p:nvPr userDrawn="1"/>
        </p:nvSpPr>
        <p:spPr>
          <a:xfrm>
            <a:off x="11094045" y="6410472"/>
            <a:ext cx="557294" cy="305783"/>
          </a:xfrm>
          <a:custGeom>
            <a:avLst/>
            <a:gdLst>
              <a:gd name="connsiteX0" fmla="*/ 433095 w 557294"/>
              <a:gd name="connsiteY0" fmla="*/ 238966 h 305783"/>
              <a:gd name="connsiteX1" fmla="*/ 420321 w 557294"/>
              <a:gd name="connsiteY1" fmla="*/ 256456 h 305783"/>
              <a:gd name="connsiteX2" fmla="*/ 433095 w 557294"/>
              <a:gd name="connsiteY2" fmla="*/ 273750 h 305783"/>
              <a:gd name="connsiteX3" fmla="*/ 445869 w 557294"/>
              <a:gd name="connsiteY3" fmla="*/ 256456 h 305783"/>
              <a:gd name="connsiteX4" fmla="*/ 433095 w 557294"/>
              <a:gd name="connsiteY4" fmla="*/ 238966 h 305783"/>
              <a:gd name="connsiteX5" fmla="*/ 364117 w 557294"/>
              <a:gd name="connsiteY5" fmla="*/ 238966 h 305783"/>
              <a:gd name="connsiteX6" fmla="*/ 356649 w 557294"/>
              <a:gd name="connsiteY6" fmla="*/ 240145 h 305783"/>
              <a:gd name="connsiteX7" fmla="*/ 356649 w 557294"/>
              <a:gd name="connsiteY7" fmla="*/ 272964 h 305783"/>
              <a:gd name="connsiteX8" fmla="*/ 364314 w 557294"/>
              <a:gd name="connsiteY8" fmla="*/ 273947 h 305783"/>
              <a:gd name="connsiteX9" fmla="*/ 379642 w 557294"/>
              <a:gd name="connsiteY9" fmla="*/ 256456 h 305783"/>
              <a:gd name="connsiteX10" fmla="*/ 364117 w 557294"/>
              <a:gd name="connsiteY10" fmla="*/ 238966 h 305783"/>
              <a:gd name="connsiteX11" fmla="*/ 298480 w 557294"/>
              <a:gd name="connsiteY11" fmla="*/ 238966 h 305783"/>
              <a:gd name="connsiteX12" fmla="*/ 290816 w 557294"/>
              <a:gd name="connsiteY12" fmla="*/ 239949 h 305783"/>
              <a:gd name="connsiteX13" fmla="*/ 290816 w 557294"/>
              <a:gd name="connsiteY13" fmla="*/ 272964 h 305783"/>
              <a:gd name="connsiteX14" fmla="*/ 298283 w 557294"/>
              <a:gd name="connsiteY14" fmla="*/ 274143 h 305783"/>
              <a:gd name="connsiteX15" fmla="*/ 313808 w 557294"/>
              <a:gd name="connsiteY15" fmla="*/ 256456 h 305783"/>
              <a:gd name="connsiteX16" fmla="*/ 298480 w 557294"/>
              <a:gd name="connsiteY16" fmla="*/ 238966 h 305783"/>
              <a:gd name="connsiteX17" fmla="*/ 493426 w 557294"/>
              <a:gd name="connsiteY17" fmla="*/ 228354 h 305783"/>
              <a:gd name="connsiteX18" fmla="*/ 513274 w 557294"/>
              <a:gd name="connsiteY18" fmla="*/ 232284 h 305783"/>
              <a:gd name="connsiteX19" fmla="*/ 508361 w 557294"/>
              <a:gd name="connsiteY19" fmla="*/ 241717 h 305783"/>
              <a:gd name="connsiteX20" fmla="*/ 495588 w 557294"/>
              <a:gd name="connsiteY20" fmla="*/ 238573 h 305783"/>
              <a:gd name="connsiteX21" fmla="*/ 486548 w 557294"/>
              <a:gd name="connsiteY21" fmla="*/ 244272 h 305783"/>
              <a:gd name="connsiteX22" fmla="*/ 496374 w 557294"/>
              <a:gd name="connsiteY22" fmla="*/ 251740 h 305783"/>
              <a:gd name="connsiteX23" fmla="*/ 515239 w 557294"/>
              <a:gd name="connsiteY23" fmla="*/ 268444 h 305783"/>
              <a:gd name="connsiteX24" fmla="*/ 488906 w 557294"/>
              <a:gd name="connsiteY24" fmla="*/ 285148 h 305783"/>
              <a:gd name="connsiteX25" fmla="*/ 468075 w 557294"/>
              <a:gd name="connsiteY25" fmla="*/ 281218 h 305783"/>
              <a:gd name="connsiteX26" fmla="*/ 473381 w 557294"/>
              <a:gd name="connsiteY26" fmla="*/ 270802 h 305783"/>
              <a:gd name="connsiteX27" fmla="*/ 488316 w 557294"/>
              <a:gd name="connsiteY27" fmla="*/ 274340 h 305783"/>
              <a:gd name="connsiteX28" fmla="*/ 497946 w 557294"/>
              <a:gd name="connsiteY28" fmla="*/ 268444 h 305783"/>
              <a:gd name="connsiteX29" fmla="*/ 488120 w 557294"/>
              <a:gd name="connsiteY29" fmla="*/ 260976 h 305783"/>
              <a:gd name="connsiteX30" fmla="*/ 469844 w 557294"/>
              <a:gd name="connsiteY30" fmla="*/ 244469 h 305783"/>
              <a:gd name="connsiteX31" fmla="*/ 493426 w 557294"/>
              <a:gd name="connsiteY31" fmla="*/ 228354 h 305783"/>
              <a:gd name="connsiteX32" fmla="*/ 433095 w 557294"/>
              <a:gd name="connsiteY32" fmla="*/ 228354 h 305783"/>
              <a:gd name="connsiteX33" fmla="*/ 462180 w 557294"/>
              <a:gd name="connsiteY33" fmla="*/ 256653 h 305783"/>
              <a:gd name="connsiteX34" fmla="*/ 433095 w 557294"/>
              <a:gd name="connsiteY34" fmla="*/ 285148 h 305783"/>
              <a:gd name="connsiteX35" fmla="*/ 404010 w 557294"/>
              <a:gd name="connsiteY35" fmla="*/ 256653 h 305783"/>
              <a:gd name="connsiteX36" fmla="*/ 433095 w 557294"/>
              <a:gd name="connsiteY36" fmla="*/ 228354 h 305783"/>
              <a:gd name="connsiteX37" fmla="*/ 363724 w 557294"/>
              <a:gd name="connsiteY37" fmla="*/ 228354 h 305783"/>
              <a:gd name="connsiteX38" fmla="*/ 395756 w 557294"/>
              <a:gd name="connsiteY38" fmla="*/ 256456 h 305783"/>
              <a:gd name="connsiteX39" fmla="*/ 365886 w 557294"/>
              <a:gd name="connsiteY39" fmla="*/ 284559 h 305783"/>
              <a:gd name="connsiteX40" fmla="*/ 356649 w 557294"/>
              <a:gd name="connsiteY40" fmla="*/ 283380 h 305783"/>
              <a:gd name="connsiteX41" fmla="*/ 356649 w 557294"/>
              <a:gd name="connsiteY41" fmla="*/ 305783 h 305783"/>
              <a:gd name="connsiteX42" fmla="*/ 340338 w 557294"/>
              <a:gd name="connsiteY42" fmla="*/ 305783 h 305783"/>
              <a:gd name="connsiteX43" fmla="*/ 340338 w 557294"/>
              <a:gd name="connsiteY43" fmla="*/ 232284 h 305783"/>
              <a:gd name="connsiteX44" fmla="*/ 363724 w 557294"/>
              <a:gd name="connsiteY44" fmla="*/ 228354 h 305783"/>
              <a:gd name="connsiteX45" fmla="*/ 545110 w 557294"/>
              <a:gd name="connsiteY45" fmla="*/ 213419 h 305783"/>
              <a:gd name="connsiteX46" fmla="*/ 545110 w 557294"/>
              <a:gd name="connsiteY46" fmla="*/ 229533 h 305783"/>
              <a:gd name="connsiteX47" fmla="*/ 557098 w 557294"/>
              <a:gd name="connsiteY47" fmla="*/ 229533 h 305783"/>
              <a:gd name="connsiteX48" fmla="*/ 557098 w 557294"/>
              <a:gd name="connsiteY48" fmla="*/ 239752 h 305783"/>
              <a:gd name="connsiteX49" fmla="*/ 545110 w 557294"/>
              <a:gd name="connsiteY49" fmla="*/ 239752 h 305783"/>
              <a:gd name="connsiteX50" fmla="*/ 545110 w 557294"/>
              <a:gd name="connsiteY50" fmla="*/ 266675 h 305783"/>
              <a:gd name="connsiteX51" fmla="*/ 552578 w 557294"/>
              <a:gd name="connsiteY51" fmla="*/ 272571 h 305783"/>
              <a:gd name="connsiteX52" fmla="*/ 557294 w 557294"/>
              <a:gd name="connsiteY52" fmla="*/ 271785 h 305783"/>
              <a:gd name="connsiteX53" fmla="*/ 557294 w 557294"/>
              <a:gd name="connsiteY53" fmla="*/ 283183 h 305783"/>
              <a:gd name="connsiteX54" fmla="*/ 547468 w 557294"/>
              <a:gd name="connsiteY54" fmla="*/ 284755 h 305783"/>
              <a:gd name="connsiteX55" fmla="*/ 529192 w 557294"/>
              <a:gd name="connsiteY55" fmla="*/ 267658 h 305783"/>
              <a:gd name="connsiteX56" fmla="*/ 529192 w 557294"/>
              <a:gd name="connsiteY56" fmla="*/ 239752 h 305783"/>
              <a:gd name="connsiteX57" fmla="*/ 520938 w 557294"/>
              <a:gd name="connsiteY57" fmla="*/ 239752 h 305783"/>
              <a:gd name="connsiteX58" fmla="*/ 520938 w 557294"/>
              <a:gd name="connsiteY58" fmla="*/ 229533 h 305783"/>
              <a:gd name="connsiteX59" fmla="*/ 529192 w 557294"/>
              <a:gd name="connsiteY59" fmla="*/ 229533 h 305783"/>
              <a:gd name="connsiteX60" fmla="*/ 529192 w 557294"/>
              <a:gd name="connsiteY60" fmla="*/ 217349 h 305783"/>
              <a:gd name="connsiteX61" fmla="*/ 274701 w 557294"/>
              <a:gd name="connsiteY61" fmla="*/ 207327 h 305783"/>
              <a:gd name="connsiteX62" fmla="*/ 290816 w 557294"/>
              <a:gd name="connsiteY62" fmla="*/ 207327 h 305783"/>
              <a:gd name="connsiteX63" fmla="*/ 290816 w 557294"/>
              <a:gd name="connsiteY63" fmla="*/ 229730 h 305783"/>
              <a:gd name="connsiteX64" fmla="*/ 300052 w 557294"/>
              <a:gd name="connsiteY64" fmla="*/ 228551 h 305783"/>
              <a:gd name="connsiteX65" fmla="*/ 330119 w 557294"/>
              <a:gd name="connsiteY65" fmla="*/ 256456 h 305783"/>
              <a:gd name="connsiteX66" fmla="*/ 298087 w 557294"/>
              <a:gd name="connsiteY66" fmla="*/ 284559 h 305783"/>
              <a:gd name="connsiteX67" fmla="*/ 274701 w 557294"/>
              <a:gd name="connsiteY67" fmla="*/ 280628 h 305783"/>
              <a:gd name="connsiteX68" fmla="*/ 205135 w 557294"/>
              <a:gd name="connsiteY68" fmla="*/ 60135 h 305783"/>
              <a:gd name="connsiteX69" fmla="*/ 107858 w 557294"/>
              <a:gd name="connsiteY69" fmla="*/ 152892 h 305783"/>
              <a:gd name="connsiteX70" fmla="*/ 78577 w 557294"/>
              <a:gd name="connsiteY70" fmla="*/ 98260 h 305783"/>
              <a:gd name="connsiteX71" fmla="*/ 404010 w 557294"/>
              <a:gd name="connsiteY71" fmla="*/ 0 h 305783"/>
              <a:gd name="connsiteX72" fmla="*/ 113753 w 557294"/>
              <a:gd name="connsiteY72" fmla="*/ 277681 h 305783"/>
              <a:gd name="connsiteX73" fmla="*/ 25713 w 557294"/>
              <a:gd name="connsiteY73" fmla="*/ 114177 h 305783"/>
              <a:gd name="connsiteX74" fmla="*/ 62069 w 557294"/>
              <a:gd name="connsiteY74" fmla="*/ 103172 h 305783"/>
              <a:gd name="connsiteX75" fmla="*/ 119845 w 557294"/>
              <a:gd name="connsiteY75" fmla="*/ 210275 h 305783"/>
              <a:gd name="connsiteX76" fmla="*/ 310271 w 557294"/>
              <a:gd name="connsiteY76" fmla="*/ 28299 h 3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7294" h="305783">
                <a:moveTo>
                  <a:pt x="433095" y="238966"/>
                </a:moveTo>
                <a:cubicBezTo>
                  <a:pt x="424448" y="238966"/>
                  <a:pt x="420321" y="245451"/>
                  <a:pt x="420321" y="256456"/>
                </a:cubicBezTo>
                <a:cubicBezTo>
                  <a:pt x="420321" y="267265"/>
                  <a:pt x="424645" y="273750"/>
                  <a:pt x="433095" y="273750"/>
                </a:cubicBezTo>
                <a:cubicBezTo>
                  <a:pt x="441742" y="273750"/>
                  <a:pt x="445869" y="267265"/>
                  <a:pt x="445869" y="256456"/>
                </a:cubicBezTo>
                <a:cubicBezTo>
                  <a:pt x="445869" y="245648"/>
                  <a:pt x="441742" y="238966"/>
                  <a:pt x="433095" y="238966"/>
                </a:cubicBezTo>
                <a:close/>
                <a:moveTo>
                  <a:pt x="364117" y="238966"/>
                </a:moveTo>
                <a:cubicBezTo>
                  <a:pt x="361169" y="238966"/>
                  <a:pt x="358025" y="239359"/>
                  <a:pt x="356649" y="240145"/>
                </a:cubicBezTo>
                <a:lnTo>
                  <a:pt x="356649" y="272964"/>
                </a:lnTo>
                <a:cubicBezTo>
                  <a:pt x="357828" y="273554"/>
                  <a:pt x="361366" y="273947"/>
                  <a:pt x="364314" y="273947"/>
                </a:cubicBezTo>
                <a:cubicBezTo>
                  <a:pt x="374336" y="273947"/>
                  <a:pt x="379642" y="266675"/>
                  <a:pt x="379642" y="256456"/>
                </a:cubicBezTo>
                <a:cubicBezTo>
                  <a:pt x="379642" y="245451"/>
                  <a:pt x="374139" y="238966"/>
                  <a:pt x="364117" y="238966"/>
                </a:cubicBezTo>
                <a:close/>
                <a:moveTo>
                  <a:pt x="298480" y="238966"/>
                </a:moveTo>
                <a:cubicBezTo>
                  <a:pt x="295532" y="238966"/>
                  <a:pt x="292191" y="239556"/>
                  <a:pt x="290816" y="239949"/>
                </a:cubicBezTo>
                <a:lnTo>
                  <a:pt x="290816" y="272964"/>
                </a:lnTo>
                <a:cubicBezTo>
                  <a:pt x="292191" y="273554"/>
                  <a:pt x="295336" y="274143"/>
                  <a:pt x="298283" y="274143"/>
                </a:cubicBezTo>
                <a:cubicBezTo>
                  <a:pt x="308306" y="273947"/>
                  <a:pt x="313808" y="267462"/>
                  <a:pt x="313808" y="256456"/>
                </a:cubicBezTo>
                <a:cubicBezTo>
                  <a:pt x="313808" y="246237"/>
                  <a:pt x="308502" y="238966"/>
                  <a:pt x="298480" y="238966"/>
                </a:cubicBezTo>
                <a:close/>
                <a:moveTo>
                  <a:pt x="493426" y="228354"/>
                </a:moveTo>
                <a:cubicBezTo>
                  <a:pt x="501680" y="228354"/>
                  <a:pt x="508361" y="230123"/>
                  <a:pt x="513274" y="232284"/>
                </a:cubicBezTo>
                <a:lnTo>
                  <a:pt x="508361" y="241717"/>
                </a:lnTo>
                <a:cubicBezTo>
                  <a:pt x="505610" y="240342"/>
                  <a:pt x="499911" y="238573"/>
                  <a:pt x="495588" y="238573"/>
                </a:cubicBezTo>
                <a:cubicBezTo>
                  <a:pt x="489889" y="238573"/>
                  <a:pt x="486548" y="240931"/>
                  <a:pt x="486548" y="244272"/>
                </a:cubicBezTo>
                <a:cubicBezTo>
                  <a:pt x="486548" y="248399"/>
                  <a:pt x="490675" y="249971"/>
                  <a:pt x="496374" y="251740"/>
                </a:cubicBezTo>
                <a:cubicBezTo>
                  <a:pt x="504824" y="254295"/>
                  <a:pt x="515239" y="257439"/>
                  <a:pt x="515239" y="268444"/>
                </a:cubicBezTo>
                <a:cubicBezTo>
                  <a:pt x="514846" y="278467"/>
                  <a:pt x="506003" y="285148"/>
                  <a:pt x="488906" y="285148"/>
                </a:cubicBezTo>
                <a:cubicBezTo>
                  <a:pt x="480849" y="285148"/>
                  <a:pt x="472988" y="283380"/>
                  <a:pt x="468075" y="281218"/>
                </a:cubicBezTo>
                <a:lnTo>
                  <a:pt x="473381" y="270802"/>
                </a:lnTo>
                <a:cubicBezTo>
                  <a:pt x="476525" y="272571"/>
                  <a:pt x="483797" y="274340"/>
                  <a:pt x="488316" y="274340"/>
                </a:cubicBezTo>
                <a:cubicBezTo>
                  <a:pt x="494212" y="274340"/>
                  <a:pt x="497946" y="271981"/>
                  <a:pt x="497946" y="268444"/>
                </a:cubicBezTo>
                <a:cubicBezTo>
                  <a:pt x="497946" y="264514"/>
                  <a:pt x="493819" y="262745"/>
                  <a:pt x="488120" y="260976"/>
                </a:cubicBezTo>
                <a:cubicBezTo>
                  <a:pt x="480063" y="258422"/>
                  <a:pt x="469844" y="255277"/>
                  <a:pt x="469844" y="244469"/>
                </a:cubicBezTo>
                <a:cubicBezTo>
                  <a:pt x="469844" y="234839"/>
                  <a:pt x="478491" y="228354"/>
                  <a:pt x="493426" y="228354"/>
                </a:cubicBezTo>
                <a:close/>
                <a:moveTo>
                  <a:pt x="433095" y="228354"/>
                </a:moveTo>
                <a:cubicBezTo>
                  <a:pt x="451764" y="228354"/>
                  <a:pt x="462180" y="240538"/>
                  <a:pt x="462180" y="256653"/>
                </a:cubicBezTo>
                <a:cubicBezTo>
                  <a:pt x="461983" y="272964"/>
                  <a:pt x="451764" y="285148"/>
                  <a:pt x="433095" y="285148"/>
                </a:cubicBezTo>
                <a:cubicBezTo>
                  <a:pt x="414426" y="285148"/>
                  <a:pt x="404010" y="272964"/>
                  <a:pt x="404010" y="256653"/>
                </a:cubicBezTo>
                <a:cubicBezTo>
                  <a:pt x="404010" y="240342"/>
                  <a:pt x="414426" y="228354"/>
                  <a:pt x="433095" y="228354"/>
                </a:cubicBezTo>
                <a:close/>
                <a:moveTo>
                  <a:pt x="363724" y="228354"/>
                </a:moveTo>
                <a:cubicBezTo>
                  <a:pt x="384358" y="228354"/>
                  <a:pt x="395756" y="238966"/>
                  <a:pt x="395756" y="256456"/>
                </a:cubicBezTo>
                <a:cubicBezTo>
                  <a:pt x="395953" y="273161"/>
                  <a:pt x="385537" y="284559"/>
                  <a:pt x="365886" y="284559"/>
                </a:cubicBezTo>
                <a:cubicBezTo>
                  <a:pt x="362545" y="284559"/>
                  <a:pt x="358615" y="283969"/>
                  <a:pt x="356649" y="283380"/>
                </a:cubicBezTo>
                <a:lnTo>
                  <a:pt x="356649" y="305783"/>
                </a:lnTo>
                <a:lnTo>
                  <a:pt x="340338" y="305783"/>
                </a:lnTo>
                <a:lnTo>
                  <a:pt x="340338" y="232284"/>
                </a:lnTo>
                <a:cubicBezTo>
                  <a:pt x="345055" y="230123"/>
                  <a:pt x="354095" y="228354"/>
                  <a:pt x="363724" y="228354"/>
                </a:cubicBezTo>
                <a:close/>
                <a:moveTo>
                  <a:pt x="545110" y="213419"/>
                </a:moveTo>
                <a:lnTo>
                  <a:pt x="545110" y="229533"/>
                </a:lnTo>
                <a:lnTo>
                  <a:pt x="557098" y="229533"/>
                </a:lnTo>
                <a:lnTo>
                  <a:pt x="557098" y="239752"/>
                </a:lnTo>
                <a:lnTo>
                  <a:pt x="545110" y="239752"/>
                </a:lnTo>
                <a:lnTo>
                  <a:pt x="545110" y="266675"/>
                </a:lnTo>
                <a:cubicBezTo>
                  <a:pt x="545110" y="271195"/>
                  <a:pt x="548451" y="272571"/>
                  <a:pt x="552578" y="272571"/>
                </a:cubicBezTo>
                <a:cubicBezTo>
                  <a:pt x="554346" y="272571"/>
                  <a:pt x="556115" y="272178"/>
                  <a:pt x="557294" y="271785"/>
                </a:cubicBezTo>
                <a:lnTo>
                  <a:pt x="557294" y="283183"/>
                </a:lnTo>
                <a:cubicBezTo>
                  <a:pt x="555329" y="283969"/>
                  <a:pt x="551399" y="284755"/>
                  <a:pt x="547468" y="284755"/>
                </a:cubicBezTo>
                <a:cubicBezTo>
                  <a:pt x="535088" y="284755"/>
                  <a:pt x="529192" y="279056"/>
                  <a:pt x="529192" y="267658"/>
                </a:cubicBezTo>
                <a:lnTo>
                  <a:pt x="529192" y="239752"/>
                </a:lnTo>
                <a:lnTo>
                  <a:pt x="520938" y="239752"/>
                </a:lnTo>
                <a:lnTo>
                  <a:pt x="520938" y="229533"/>
                </a:lnTo>
                <a:lnTo>
                  <a:pt x="529192" y="229533"/>
                </a:lnTo>
                <a:lnTo>
                  <a:pt x="529192" y="217349"/>
                </a:lnTo>
                <a:close/>
                <a:moveTo>
                  <a:pt x="274701" y="207327"/>
                </a:moveTo>
                <a:lnTo>
                  <a:pt x="290816" y="207327"/>
                </a:lnTo>
                <a:lnTo>
                  <a:pt x="290816" y="229730"/>
                </a:lnTo>
                <a:cubicBezTo>
                  <a:pt x="292781" y="229140"/>
                  <a:pt x="296711" y="228551"/>
                  <a:pt x="300052" y="228551"/>
                </a:cubicBezTo>
                <a:cubicBezTo>
                  <a:pt x="319704" y="228354"/>
                  <a:pt x="330119" y="239556"/>
                  <a:pt x="330119" y="256456"/>
                </a:cubicBezTo>
                <a:cubicBezTo>
                  <a:pt x="330119" y="274143"/>
                  <a:pt x="318918" y="284559"/>
                  <a:pt x="298087" y="284559"/>
                </a:cubicBezTo>
                <a:cubicBezTo>
                  <a:pt x="288458" y="284559"/>
                  <a:pt x="279418" y="282790"/>
                  <a:pt x="274701" y="280628"/>
                </a:cubicBezTo>
                <a:close/>
                <a:moveTo>
                  <a:pt x="205135" y="60135"/>
                </a:moveTo>
                <a:cubicBezTo>
                  <a:pt x="186465" y="100815"/>
                  <a:pt x="142838" y="142280"/>
                  <a:pt x="107858" y="152892"/>
                </a:cubicBezTo>
                <a:cubicBezTo>
                  <a:pt x="72877" y="163504"/>
                  <a:pt x="59711" y="138939"/>
                  <a:pt x="78577" y="98260"/>
                </a:cubicBezTo>
                <a:close/>
                <a:moveTo>
                  <a:pt x="404010" y="0"/>
                </a:moveTo>
                <a:cubicBezTo>
                  <a:pt x="348592" y="121449"/>
                  <a:pt x="218497" y="245845"/>
                  <a:pt x="113753" y="277681"/>
                </a:cubicBezTo>
                <a:cubicBezTo>
                  <a:pt x="8812" y="309517"/>
                  <a:pt x="-30688" y="236215"/>
                  <a:pt x="25713" y="114177"/>
                </a:cubicBezTo>
                <a:lnTo>
                  <a:pt x="62069" y="103172"/>
                </a:lnTo>
                <a:cubicBezTo>
                  <a:pt x="25123" y="182959"/>
                  <a:pt x="51064" y="231106"/>
                  <a:pt x="119845" y="210275"/>
                </a:cubicBezTo>
                <a:cubicBezTo>
                  <a:pt x="188430" y="189444"/>
                  <a:pt x="273718" y="107889"/>
                  <a:pt x="310271" y="282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1079999"/>
            <a:ext cx="5556000" cy="5241600"/>
          </a:xfrm>
        </p:spPr>
        <p:txBody>
          <a:bodyPr anchor="t" anchorCtr="0"/>
          <a:lstStyle>
            <a:lvl1pPr algn="l">
              <a:defRPr sz="6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F2C5263-41A2-44A0-9580-1B73746E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58F3E92-33B2-4150-BC9F-37FDDC54B7BA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7296DA3-6B92-4088-B8C9-E349319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68D43-8FEC-40A0-92D4-90A65B7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0CAA9CB-414E-4439-8FF4-3402581F65A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54000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2000">
                <a:srgbClr val="A51E22"/>
              </a:gs>
              <a:gs pos="58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7EFB9A-7491-4209-A141-D1B949E7AE59}"/>
              </a:ext>
            </a:extLst>
          </p:cNvPr>
          <p:cNvSpPr/>
          <p:nvPr/>
        </p:nvSpPr>
        <p:spPr>
          <a:xfrm>
            <a:off x="2886632" y="932841"/>
            <a:ext cx="9305368" cy="5928759"/>
          </a:xfrm>
          <a:custGeom>
            <a:avLst/>
            <a:gdLst>
              <a:gd name="connsiteX0" fmla="*/ 9305368 w 9305368"/>
              <a:gd name="connsiteY0" fmla="*/ 707051 h 5928759"/>
              <a:gd name="connsiteX1" fmla="*/ 9305368 w 9305368"/>
              <a:gd name="connsiteY1" fmla="*/ 3687844 h 5928759"/>
              <a:gd name="connsiteX2" fmla="*/ 9167304 w 9305368"/>
              <a:gd name="connsiteY2" fmla="*/ 3823450 h 5928759"/>
              <a:gd name="connsiteX3" fmla="*/ 6817885 w 9305368"/>
              <a:gd name="connsiteY3" fmla="*/ 5730500 h 5928759"/>
              <a:gd name="connsiteX4" fmla="*/ 6518882 w 9305368"/>
              <a:gd name="connsiteY4" fmla="*/ 5928759 h 5928759"/>
              <a:gd name="connsiteX5" fmla="*/ 106785 w 9305368"/>
              <a:gd name="connsiteY5" fmla="*/ 5928759 h 5928759"/>
              <a:gd name="connsiteX6" fmla="*/ 80484 w 9305368"/>
              <a:gd name="connsiteY6" fmla="*/ 5831126 h 5928759"/>
              <a:gd name="connsiteX7" fmla="*/ 857407 w 9305368"/>
              <a:gd name="connsiteY7" fmla="*/ 1802134 h 5928759"/>
              <a:gd name="connsiteX8" fmla="*/ 2069749 w 9305368"/>
              <a:gd name="connsiteY8" fmla="*/ 1435159 h 5928759"/>
              <a:gd name="connsiteX9" fmla="*/ 3996386 w 9305368"/>
              <a:gd name="connsiteY9" fmla="*/ 5006654 h 5928759"/>
              <a:gd name="connsiteX10" fmla="*/ 9227805 w 9305368"/>
              <a:gd name="connsiteY10" fmla="*/ 818498 h 5928759"/>
              <a:gd name="connsiteX11" fmla="*/ 6840474 w 9305368"/>
              <a:gd name="connsiteY11" fmla="*/ 0 h 5928759"/>
              <a:gd name="connsiteX12" fmla="*/ 3596646 w 9305368"/>
              <a:gd name="connsiteY12" fmla="*/ 3093111 h 5928759"/>
              <a:gd name="connsiteX13" fmla="*/ 2620218 w 9305368"/>
              <a:gd name="connsiteY13" fmla="*/ 1271320 h 59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05368" h="5928759">
                <a:moveTo>
                  <a:pt x="9305368" y="707051"/>
                </a:moveTo>
                <a:lnTo>
                  <a:pt x="9305368" y="3687844"/>
                </a:lnTo>
                <a:lnTo>
                  <a:pt x="9167304" y="3823450"/>
                </a:lnTo>
                <a:cubicBezTo>
                  <a:pt x="8409989" y="4540167"/>
                  <a:pt x="7615748" y="5186450"/>
                  <a:pt x="6817885" y="5730500"/>
                </a:cubicBezTo>
                <a:lnTo>
                  <a:pt x="6518882" y="5928759"/>
                </a:lnTo>
                <a:lnTo>
                  <a:pt x="106785" y="5928759"/>
                </a:lnTo>
                <a:lnTo>
                  <a:pt x="80484" y="5831126"/>
                </a:lnTo>
                <a:cubicBezTo>
                  <a:pt x="-142928" y="4840416"/>
                  <a:pt x="93346" y="3455386"/>
                  <a:pt x="857407" y="1802134"/>
                </a:cubicBezTo>
                <a:lnTo>
                  <a:pt x="2069749" y="1435159"/>
                </a:lnTo>
                <a:cubicBezTo>
                  <a:pt x="837748" y="4095761"/>
                  <a:pt x="1702768" y="5701292"/>
                  <a:pt x="3996386" y="5006654"/>
                </a:cubicBezTo>
                <a:cubicBezTo>
                  <a:pt x="5738484" y="4477536"/>
                  <a:pt x="7803774" y="2773514"/>
                  <a:pt x="9227805" y="818498"/>
                </a:cubicBezTo>
                <a:close/>
                <a:moveTo>
                  <a:pt x="6840474" y="0"/>
                </a:moveTo>
                <a:cubicBezTo>
                  <a:pt x="6217921" y="1356515"/>
                  <a:pt x="4763111" y="2739237"/>
                  <a:pt x="3596646" y="3093111"/>
                </a:cubicBezTo>
                <a:cubicBezTo>
                  <a:pt x="2430175" y="3446986"/>
                  <a:pt x="1991111" y="2627835"/>
                  <a:pt x="2620218" y="127132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42DD28-5D62-4D29-84DA-26E84DAF6698}"/>
              </a:ext>
            </a:extLst>
          </p:cNvPr>
          <p:cNvSpPr/>
          <p:nvPr userDrawn="1"/>
        </p:nvSpPr>
        <p:spPr>
          <a:xfrm>
            <a:off x="11094045" y="6410472"/>
            <a:ext cx="557294" cy="305783"/>
          </a:xfrm>
          <a:custGeom>
            <a:avLst/>
            <a:gdLst>
              <a:gd name="connsiteX0" fmla="*/ 433095 w 557294"/>
              <a:gd name="connsiteY0" fmla="*/ 238966 h 305783"/>
              <a:gd name="connsiteX1" fmla="*/ 420321 w 557294"/>
              <a:gd name="connsiteY1" fmla="*/ 256456 h 305783"/>
              <a:gd name="connsiteX2" fmla="*/ 433095 w 557294"/>
              <a:gd name="connsiteY2" fmla="*/ 273750 h 305783"/>
              <a:gd name="connsiteX3" fmla="*/ 445869 w 557294"/>
              <a:gd name="connsiteY3" fmla="*/ 256456 h 305783"/>
              <a:gd name="connsiteX4" fmla="*/ 433095 w 557294"/>
              <a:gd name="connsiteY4" fmla="*/ 238966 h 305783"/>
              <a:gd name="connsiteX5" fmla="*/ 364117 w 557294"/>
              <a:gd name="connsiteY5" fmla="*/ 238966 h 305783"/>
              <a:gd name="connsiteX6" fmla="*/ 356649 w 557294"/>
              <a:gd name="connsiteY6" fmla="*/ 240145 h 305783"/>
              <a:gd name="connsiteX7" fmla="*/ 356649 w 557294"/>
              <a:gd name="connsiteY7" fmla="*/ 272964 h 305783"/>
              <a:gd name="connsiteX8" fmla="*/ 364314 w 557294"/>
              <a:gd name="connsiteY8" fmla="*/ 273947 h 305783"/>
              <a:gd name="connsiteX9" fmla="*/ 379642 w 557294"/>
              <a:gd name="connsiteY9" fmla="*/ 256456 h 305783"/>
              <a:gd name="connsiteX10" fmla="*/ 364117 w 557294"/>
              <a:gd name="connsiteY10" fmla="*/ 238966 h 305783"/>
              <a:gd name="connsiteX11" fmla="*/ 298480 w 557294"/>
              <a:gd name="connsiteY11" fmla="*/ 238966 h 305783"/>
              <a:gd name="connsiteX12" fmla="*/ 290816 w 557294"/>
              <a:gd name="connsiteY12" fmla="*/ 239949 h 305783"/>
              <a:gd name="connsiteX13" fmla="*/ 290816 w 557294"/>
              <a:gd name="connsiteY13" fmla="*/ 272964 h 305783"/>
              <a:gd name="connsiteX14" fmla="*/ 298283 w 557294"/>
              <a:gd name="connsiteY14" fmla="*/ 274143 h 305783"/>
              <a:gd name="connsiteX15" fmla="*/ 313808 w 557294"/>
              <a:gd name="connsiteY15" fmla="*/ 256456 h 305783"/>
              <a:gd name="connsiteX16" fmla="*/ 298480 w 557294"/>
              <a:gd name="connsiteY16" fmla="*/ 238966 h 305783"/>
              <a:gd name="connsiteX17" fmla="*/ 493426 w 557294"/>
              <a:gd name="connsiteY17" fmla="*/ 228354 h 305783"/>
              <a:gd name="connsiteX18" fmla="*/ 513274 w 557294"/>
              <a:gd name="connsiteY18" fmla="*/ 232284 h 305783"/>
              <a:gd name="connsiteX19" fmla="*/ 508361 w 557294"/>
              <a:gd name="connsiteY19" fmla="*/ 241717 h 305783"/>
              <a:gd name="connsiteX20" fmla="*/ 495588 w 557294"/>
              <a:gd name="connsiteY20" fmla="*/ 238573 h 305783"/>
              <a:gd name="connsiteX21" fmla="*/ 486548 w 557294"/>
              <a:gd name="connsiteY21" fmla="*/ 244272 h 305783"/>
              <a:gd name="connsiteX22" fmla="*/ 496374 w 557294"/>
              <a:gd name="connsiteY22" fmla="*/ 251740 h 305783"/>
              <a:gd name="connsiteX23" fmla="*/ 515239 w 557294"/>
              <a:gd name="connsiteY23" fmla="*/ 268444 h 305783"/>
              <a:gd name="connsiteX24" fmla="*/ 488906 w 557294"/>
              <a:gd name="connsiteY24" fmla="*/ 285148 h 305783"/>
              <a:gd name="connsiteX25" fmla="*/ 468075 w 557294"/>
              <a:gd name="connsiteY25" fmla="*/ 281218 h 305783"/>
              <a:gd name="connsiteX26" fmla="*/ 473381 w 557294"/>
              <a:gd name="connsiteY26" fmla="*/ 270802 h 305783"/>
              <a:gd name="connsiteX27" fmla="*/ 488316 w 557294"/>
              <a:gd name="connsiteY27" fmla="*/ 274340 h 305783"/>
              <a:gd name="connsiteX28" fmla="*/ 497946 w 557294"/>
              <a:gd name="connsiteY28" fmla="*/ 268444 h 305783"/>
              <a:gd name="connsiteX29" fmla="*/ 488120 w 557294"/>
              <a:gd name="connsiteY29" fmla="*/ 260976 h 305783"/>
              <a:gd name="connsiteX30" fmla="*/ 469844 w 557294"/>
              <a:gd name="connsiteY30" fmla="*/ 244469 h 305783"/>
              <a:gd name="connsiteX31" fmla="*/ 493426 w 557294"/>
              <a:gd name="connsiteY31" fmla="*/ 228354 h 305783"/>
              <a:gd name="connsiteX32" fmla="*/ 433095 w 557294"/>
              <a:gd name="connsiteY32" fmla="*/ 228354 h 305783"/>
              <a:gd name="connsiteX33" fmla="*/ 462180 w 557294"/>
              <a:gd name="connsiteY33" fmla="*/ 256653 h 305783"/>
              <a:gd name="connsiteX34" fmla="*/ 433095 w 557294"/>
              <a:gd name="connsiteY34" fmla="*/ 285148 h 305783"/>
              <a:gd name="connsiteX35" fmla="*/ 404010 w 557294"/>
              <a:gd name="connsiteY35" fmla="*/ 256653 h 305783"/>
              <a:gd name="connsiteX36" fmla="*/ 433095 w 557294"/>
              <a:gd name="connsiteY36" fmla="*/ 228354 h 305783"/>
              <a:gd name="connsiteX37" fmla="*/ 363724 w 557294"/>
              <a:gd name="connsiteY37" fmla="*/ 228354 h 305783"/>
              <a:gd name="connsiteX38" fmla="*/ 395756 w 557294"/>
              <a:gd name="connsiteY38" fmla="*/ 256456 h 305783"/>
              <a:gd name="connsiteX39" fmla="*/ 365886 w 557294"/>
              <a:gd name="connsiteY39" fmla="*/ 284559 h 305783"/>
              <a:gd name="connsiteX40" fmla="*/ 356649 w 557294"/>
              <a:gd name="connsiteY40" fmla="*/ 283380 h 305783"/>
              <a:gd name="connsiteX41" fmla="*/ 356649 w 557294"/>
              <a:gd name="connsiteY41" fmla="*/ 305783 h 305783"/>
              <a:gd name="connsiteX42" fmla="*/ 340338 w 557294"/>
              <a:gd name="connsiteY42" fmla="*/ 305783 h 305783"/>
              <a:gd name="connsiteX43" fmla="*/ 340338 w 557294"/>
              <a:gd name="connsiteY43" fmla="*/ 232284 h 305783"/>
              <a:gd name="connsiteX44" fmla="*/ 363724 w 557294"/>
              <a:gd name="connsiteY44" fmla="*/ 228354 h 305783"/>
              <a:gd name="connsiteX45" fmla="*/ 545110 w 557294"/>
              <a:gd name="connsiteY45" fmla="*/ 213419 h 305783"/>
              <a:gd name="connsiteX46" fmla="*/ 545110 w 557294"/>
              <a:gd name="connsiteY46" fmla="*/ 229533 h 305783"/>
              <a:gd name="connsiteX47" fmla="*/ 557098 w 557294"/>
              <a:gd name="connsiteY47" fmla="*/ 229533 h 305783"/>
              <a:gd name="connsiteX48" fmla="*/ 557098 w 557294"/>
              <a:gd name="connsiteY48" fmla="*/ 239752 h 305783"/>
              <a:gd name="connsiteX49" fmla="*/ 545110 w 557294"/>
              <a:gd name="connsiteY49" fmla="*/ 239752 h 305783"/>
              <a:gd name="connsiteX50" fmla="*/ 545110 w 557294"/>
              <a:gd name="connsiteY50" fmla="*/ 266675 h 305783"/>
              <a:gd name="connsiteX51" fmla="*/ 552578 w 557294"/>
              <a:gd name="connsiteY51" fmla="*/ 272571 h 305783"/>
              <a:gd name="connsiteX52" fmla="*/ 557294 w 557294"/>
              <a:gd name="connsiteY52" fmla="*/ 271785 h 305783"/>
              <a:gd name="connsiteX53" fmla="*/ 557294 w 557294"/>
              <a:gd name="connsiteY53" fmla="*/ 283183 h 305783"/>
              <a:gd name="connsiteX54" fmla="*/ 547468 w 557294"/>
              <a:gd name="connsiteY54" fmla="*/ 284755 h 305783"/>
              <a:gd name="connsiteX55" fmla="*/ 529192 w 557294"/>
              <a:gd name="connsiteY55" fmla="*/ 267658 h 305783"/>
              <a:gd name="connsiteX56" fmla="*/ 529192 w 557294"/>
              <a:gd name="connsiteY56" fmla="*/ 239752 h 305783"/>
              <a:gd name="connsiteX57" fmla="*/ 520938 w 557294"/>
              <a:gd name="connsiteY57" fmla="*/ 239752 h 305783"/>
              <a:gd name="connsiteX58" fmla="*/ 520938 w 557294"/>
              <a:gd name="connsiteY58" fmla="*/ 229533 h 305783"/>
              <a:gd name="connsiteX59" fmla="*/ 529192 w 557294"/>
              <a:gd name="connsiteY59" fmla="*/ 229533 h 305783"/>
              <a:gd name="connsiteX60" fmla="*/ 529192 w 557294"/>
              <a:gd name="connsiteY60" fmla="*/ 217349 h 305783"/>
              <a:gd name="connsiteX61" fmla="*/ 274701 w 557294"/>
              <a:gd name="connsiteY61" fmla="*/ 207327 h 305783"/>
              <a:gd name="connsiteX62" fmla="*/ 290816 w 557294"/>
              <a:gd name="connsiteY62" fmla="*/ 207327 h 305783"/>
              <a:gd name="connsiteX63" fmla="*/ 290816 w 557294"/>
              <a:gd name="connsiteY63" fmla="*/ 229730 h 305783"/>
              <a:gd name="connsiteX64" fmla="*/ 300052 w 557294"/>
              <a:gd name="connsiteY64" fmla="*/ 228551 h 305783"/>
              <a:gd name="connsiteX65" fmla="*/ 330119 w 557294"/>
              <a:gd name="connsiteY65" fmla="*/ 256456 h 305783"/>
              <a:gd name="connsiteX66" fmla="*/ 298087 w 557294"/>
              <a:gd name="connsiteY66" fmla="*/ 284559 h 305783"/>
              <a:gd name="connsiteX67" fmla="*/ 274701 w 557294"/>
              <a:gd name="connsiteY67" fmla="*/ 280628 h 305783"/>
              <a:gd name="connsiteX68" fmla="*/ 205135 w 557294"/>
              <a:gd name="connsiteY68" fmla="*/ 60135 h 305783"/>
              <a:gd name="connsiteX69" fmla="*/ 107858 w 557294"/>
              <a:gd name="connsiteY69" fmla="*/ 152892 h 305783"/>
              <a:gd name="connsiteX70" fmla="*/ 78577 w 557294"/>
              <a:gd name="connsiteY70" fmla="*/ 98260 h 305783"/>
              <a:gd name="connsiteX71" fmla="*/ 404010 w 557294"/>
              <a:gd name="connsiteY71" fmla="*/ 0 h 305783"/>
              <a:gd name="connsiteX72" fmla="*/ 113753 w 557294"/>
              <a:gd name="connsiteY72" fmla="*/ 277681 h 305783"/>
              <a:gd name="connsiteX73" fmla="*/ 25713 w 557294"/>
              <a:gd name="connsiteY73" fmla="*/ 114177 h 305783"/>
              <a:gd name="connsiteX74" fmla="*/ 62069 w 557294"/>
              <a:gd name="connsiteY74" fmla="*/ 103172 h 305783"/>
              <a:gd name="connsiteX75" fmla="*/ 119845 w 557294"/>
              <a:gd name="connsiteY75" fmla="*/ 210275 h 305783"/>
              <a:gd name="connsiteX76" fmla="*/ 310271 w 557294"/>
              <a:gd name="connsiteY76" fmla="*/ 28299 h 3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7294" h="305783">
                <a:moveTo>
                  <a:pt x="433095" y="238966"/>
                </a:moveTo>
                <a:cubicBezTo>
                  <a:pt x="424448" y="238966"/>
                  <a:pt x="420321" y="245451"/>
                  <a:pt x="420321" y="256456"/>
                </a:cubicBezTo>
                <a:cubicBezTo>
                  <a:pt x="420321" y="267265"/>
                  <a:pt x="424645" y="273750"/>
                  <a:pt x="433095" y="273750"/>
                </a:cubicBezTo>
                <a:cubicBezTo>
                  <a:pt x="441742" y="273750"/>
                  <a:pt x="445869" y="267265"/>
                  <a:pt x="445869" y="256456"/>
                </a:cubicBezTo>
                <a:cubicBezTo>
                  <a:pt x="445869" y="245648"/>
                  <a:pt x="441742" y="238966"/>
                  <a:pt x="433095" y="238966"/>
                </a:cubicBezTo>
                <a:close/>
                <a:moveTo>
                  <a:pt x="364117" y="238966"/>
                </a:moveTo>
                <a:cubicBezTo>
                  <a:pt x="361169" y="238966"/>
                  <a:pt x="358025" y="239359"/>
                  <a:pt x="356649" y="240145"/>
                </a:cubicBezTo>
                <a:lnTo>
                  <a:pt x="356649" y="272964"/>
                </a:lnTo>
                <a:cubicBezTo>
                  <a:pt x="357828" y="273554"/>
                  <a:pt x="361366" y="273947"/>
                  <a:pt x="364314" y="273947"/>
                </a:cubicBezTo>
                <a:cubicBezTo>
                  <a:pt x="374336" y="273947"/>
                  <a:pt x="379642" y="266675"/>
                  <a:pt x="379642" y="256456"/>
                </a:cubicBezTo>
                <a:cubicBezTo>
                  <a:pt x="379642" y="245451"/>
                  <a:pt x="374139" y="238966"/>
                  <a:pt x="364117" y="238966"/>
                </a:cubicBezTo>
                <a:close/>
                <a:moveTo>
                  <a:pt x="298480" y="238966"/>
                </a:moveTo>
                <a:cubicBezTo>
                  <a:pt x="295532" y="238966"/>
                  <a:pt x="292191" y="239556"/>
                  <a:pt x="290816" y="239949"/>
                </a:cubicBezTo>
                <a:lnTo>
                  <a:pt x="290816" y="272964"/>
                </a:lnTo>
                <a:cubicBezTo>
                  <a:pt x="292191" y="273554"/>
                  <a:pt x="295336" y="274143"/>
                  <a:pt x="298283" y="274143"/>
                </a:cubicBezTo>
                <a:cubicBezTo>
                  <a:pt x="308306" y="273947"/>
                  <a:pt x="313808" y="267462"/>
                  <a:pt x="313808" y="256456"/>
                </a:cubicBezTo>
                <a:cubicBezTo>
                  <a:pt x="313808" y="246237"/>
                  <a:pt x="308502" y="238966"/>
                  <a:pt x="298480" y="238966"/>
                </a:cubicBezTo>
                <a:close/>
                <a:moveTo>
                  <a:pt x="493426" y="228354"/>
                </a:moveTo>
                <a:cubicBezTo>
                  <a:pt x="501680" y="228354"/>
                  <a:pt x="508361" y="230123"/>
                  <a:pt x="513274" y="232284"/>
                </a:cubicBezTo>
                <a:lnTo>
                  <a:pt x="508361" y="241717"/>
                </a:lnTo>
                <a:cubicBezTo>
                  <a:pt x="505610" y="240342"/>
                  <a:pt x="499911" y="238573"/>
                  <a:pt x="495588" y="238573"/>
                </a:cubicBezTo>
                <a:cubicBezTo>
                  <a:pt x="489889" y="238573"/>
                  <a:pt x="486548" y="240931"/>
                  <a:pt x="486548" y="244272"/>
                </a:cubicBezTo>
                <a:cubicBezTo>
                  <a:pt x="486548" y="248399"/>
                  <a:pt x="490675" y="249971"/>
                  <a:pt x="496374" y="251740"/>
                </a:cubicBezTo>
                <a:cubicBezTo>
                  <a:pt x="504824" y="254295"/>
                  <a:pt x="515239" y="257439"/>
                  <a:pt x="515239" y="268444"/>
                </a:cubicBezTo>
                <a:cubicBezTo>
                  <a:pt x="514846" y="278467"/>
                  <a:pt x="506003" y="285148"/>
                  <a:pt x="488906" y="285148"/>
                </a:cubicBezTo>
                <a:cubicBezTo>
                  <a:pt x="480849" y="285148"/>
                  <a:pt x="472988" y="283380"/>
                  <a:pt x="468075" y="281218"/>
                </a:cubicBezTo>
                <a:lnTo>
                  <a:pt x="473381" y="270802"/>
                </a:lnTo>
                <a:cubicBezTo>
                  <a:pt x="476525" y="272571"/>
                  <a:pt x="483797" y="274340"/>
                  <a:pt x="488316" y="274340"/>
                </a:cubicBezTo>
                <a:cubicBezTo>
                  <a:pt x="494212" y="274340"/>
                  <a:pt x="497946" y="271981"/>
                  <a:pt x="497946" y="268444"/>
                </a:cubicBezTo>
                <a:cubicBezTo>
                  <a:pt x="497946" y="264514"/>
                  <a:pt x="493819" y="262745"/>
                  <a:pt x="488120" y="260976"/>
                </a:cubicBezTo>
                <a:cubicBezTo>
                  <a:pt x="480063" y="258422"/>
                  <a:pt x="469844" y="255277"/>
                  <a:pt x="469844" y="244469"/>
                </a:cubicBezTo>
                <a:cubicBezTo>
                  <a:pt x="469844" y="234839"/>
                  <a:pt x="478491" y="228354"/>
                  <a:pt x="493426" y="228354"/>
                </a:cubicBezTo>
                <a:close/>
                <a:moveTo>
                  <a:pt x="433095" y="228354"/>
                </a:moveTo>
                <a:cubicBezTo>
                  <a:pt x="451764" y="228354"/>
                  <a:pt x="462180" y="240538"/>
                  <a:pt x="462180" y="256653"/>
                </a:cubicBezTo>
                <a:cubicBezTo>
                  <a:pt x="461983" y="272964"/>
                  <a:pt x="451764" y="285148"/>
                  <a:pt x="433095" y="285148"/>
                </a:cubicBezTo>
                <a:cubicBezTo>
                  <a:pt x="414426" y="285148"/>
                  <a:pt x="404010" y="272964"/>
                  <a:pt x="404010" y="256653"/>
                </a:cubicBezTo>
                <a:cubicBezTo>
                  <a:pt x="404010" y="240342"/>
                  <a:pt x="414426" y="228354"/>
                  <a:pt x="433095" y="228354"/>
                </a:cubicBezTo>
                <a:close/>
                <a:moveTo>
                  <a:pt x="363724" y="228354"/>
                </a:moveTo>
                <a:cubicBezTo>
                  <a:pt x="384358" y="228354"/>
                  <a:pt x="395756" y="238966"/>
                  <a:pt x="395756" y="256456"/>
                </a:cubicBezTo>
                <a:cubicBezTo>
                  <a:pt x="395953" y="273161"/>
                  <a:pt x="385537" y="284559"/>
                  <a:pt x="365886" y="284559"/>
                </a:cubicBezTo>
                <a:cubicBezTo>
                  <a:pt x="362545" y="284559"/>
                  <a:pt x="358615" y="283969"/>
                  <a:pt x="356649" y="283380"/>
                </a:cubicBezTo>
                <a:lnTo>
                  <a:pt x="356649" y="305783"/>
                </a:lnTo>
                <a:lnTo>
                  <a:pt x="340338" y="305783"/>
                </a:lnTo>
                <a:lnTo>
                  <a:pt x="340338" y="232284"/>
                </a:lnTo>
                <a:cubicBezTo>
                  <a:pt x="345055" y="230123"/>
                  <a:pt x="354095" y="228354"/>
                  <a:pt x="363724" y="228354"/>
                </a:cubicBezTo>
                <a:close/>
                <a:moveTo>
                  <a:pt x="545110" y="213419"/>
                </a:moveTo>
                <a:lnTo>
                  <a:pt x="545110" y="229533"/>
                </a:lnTo>
                <a:lnTo>
                  <a:pt x="557098" y="229533"/>
                </a:lnTo>
                <a:lnTo>
                  <a:pt x="557098" y="239752"/>
                </a:lnTo>
                <a:lnTo>
                  <a:pt x="545110" y="239752"/>
                </a:lnTo>
                <a:lnTo>
                  <a:pt x="545110" y="266675"/>
                </a:lnTo>
                <a:cubicBezTo>
                  <a:pt x="545110" y="271195"/>
                  <a:pt x="548451" y="272571"/>
                  <a:pt x="552578" y="272571"/>
                </a:cubicBezTo>
                <a:cubicBezTo>
                  <a:pt x="554346" y="272571"/>
                  <a:pt x="556115" y="272178"/>
                  <a:pt x="557294" y="271785"/>
                </a:cubicBezTo>
                <a:lnTo>
                  <a:pt x="557294" y="283183"/>
                </a:lnTo>
                <a:cubicBezTo>
                  <a:pt x="555329" y="283969"/>
                  <a:pt x="551399" y="284755"/>
                  <a:pt x="547468" y="284755"/>
                </a:cubicBezTo>
                <a:cubicBezTo>
                  <a:pt x="535088" y="284755"/>
                  <a:pt x="529192" y="279056"/>
                  <a:pt x="529192" y="267658"/>
                </a:cubicBezTo>
                <a:lnTo>
                  <a:pt x="529192" y="239752"/>
                </a:lnTo>
                <a:lnTo>
                  <a:pt x="520938" y="239752"/>
                </a:lnTo>
                <a:lnTo>
                  <a:pt x="520938" y="229533"/>
                </a:lnTo>
                <a:lnTo>
                  <a:pt x="529192" y="229533"/>
                </a:lnTo>
                <a:lnTo>
                  <a:pt x="529192" y="217349"/>
                </a:lnTo>
                <a:close/>
                <a:moveTo>
                  <a:pt x="274701" y="207327"/>
                </a:moveTo>
                <a:lnTo>
                  <a:pt x="290816" y="207327"/>
                </a:lnTo>
                <a:lnTo>
                  <a:pt x="290816" y="229730"/>
                </a:lnTo>
                <a:cubicBezTo>
                  <a:pt x="292781" y="229140"/>
                  <a:pt x="296711" y="228551"/>
                  <a:pt x="300052" y="228551"/>
                </a:cubicBezTo>
                <a:cubicBezTo>
                  <a:pt x="319704" y="228354"/>
                  <a:pt x="330119" y="239556"/>
                  <a:pt x="330119" y="256456"/>
                </a:cubicBezTo>
                <a:cubicBezTo>
                  <a:pt x="330119" y="274143"/>
                  <a:pt x="318918" y="284559"/>
                  <a:pt x="298087" y="284559"/>
                </a:cubicBezTo>
                <a:cubicBezTo>
                  <a:pt x="288458" y="284559"/>
                  <a:pt x="279418" y="282790"/>
                  <a:pt x="274701" y="280628"/>
                </a:cubicBezTo>
                <a:close/>
                <a:moveTo>
                  <a:pt x="205135" y="60135"/>
                </a:moveTo>
                <a:cubicBezTo>
                  <a:pt x="186465" y="100815"/>
                  <a:pt x="142838" y="142280"/>
                  <a:pt x="107858" y="152892"/>
                </a:cubicBezTo>
                <a:cubicBezTo>
                  <a:pt x="72877" y="163504"/>
                  <a:pt x="59711" y="138939"/>
                  <a:pt x="78577" y="98260"/>
                </a:cubicBezTo>
                <a:close/>
                <a:moveTo>
                  <a:pt x="404010" y="0"/>
                </a:moveTo>
                <a:cubicBezTo>
                  <a:pt x="348592" y="121449"/>
                  <a:pt x="218497" y="245845"/>
                  <a:pt x="113753" y="277681"/>
                </a:cubicBezTo>
                <a:cubicBezTo>
                  <a:pt x="8812" y="309517"/>
                  <a:pt x="-30688" y="236215"/>
                  <a:pt x="25713" y="114177"/>
                </a:cubicBezTo>
                <a:lnTo>
                  <a:pt x="62069" y="103172"/>
                </a:lnTo>
                <a:cubicBezTo>
                  <a:pt x="25123" y="182959"/>
                  <a:pt x="51064" y="231106"/>
                  <a:pt x="119845" y="210275"/>
                </a:cubicBezTo>
                <a:cubicBezTo>
                  <a:pt x="188430" y="189444"/>
                  <a:pt x="273718" y="107889"/>
                  <a:pt x="310271" y="282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2930878"/>
            <a:ext cx="5556000" cy="338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11CF52-7747-43ED-8463-0F8FE243E6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8380" y="1022878"/>
            <a:ext cx="5607620" cy="1577558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8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dirty="0"/>
              <a:t>0X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F2C5263-41A2-44A0-9580-1B73746E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956B4C6-E283-4F2F-9E23-1FB0A72F003F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7296DA3-6B92-4088-B8C9-E349319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68D43-8FEC-40A0-92D4-90A65B7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965888F-EEF8-48A3-8E75-CBDC7480B17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54000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72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8AAC0-404E-449F-8285-894567DF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17DE6-006C-4F5D-A298-C7A21DF843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40001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535FCD-6DFC-4214-B5B6-F2A9A9D42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998" y="540000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5EEF294-93D9-4174-834B-43CF86171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24002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C06B890-BD10-4320-872B-0DBD66D0CF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0998" y="1224001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294C33B-6BE7-496D-A953-5C72FA2E5C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908003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CF3F617-D230-4FDC-A0ED-DBAB231BAA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0998" y="1908002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AB7A0D-F476-44A0-9914-D2759AB752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2592004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49DDA39-0B1E-4BB7-8EEF-35EF7FBEC9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0998" y="2592003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00B00C0-FD92-4AD5-AC26-301C8469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750" y="3276005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1EE5CC3-9E29-4F21-845B-9159D7BDF7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998" y="3276004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B558ADF-7254-4DC1-B00F-967D64FEDB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49" y="3960006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E3FEB12-8E32-4DBE-9F75-8294E9EDFE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0997" y="3960005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8958C81-5416-42BC-B6D1-FEDE62EB66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749" y="4644007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6EA9C23-B525-44BE-89AC-2E2DE54C1F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80997" y="4644006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2CB76FE-557B-4CB6-BC80-E22D565FB5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9749" y="5328008"/>
            <a:ext cx="755650" cy="68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GB" dirty="0"/>
              <a:t>0X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FCCA66-2ABB-4421-A080-25EF1A659D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80997" y="5328007"/>
            <a:ext cx="10171251" cy="684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  <a:lvl2pPr marL="180000" indent="0">
              <a:buNone/>
              <a:defRPr sz="3200"/>
            </a:lvl2pPr>
            <a:lvl3pPr marL="360000" indent="0"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Date Placeholder 2" hidden="1">
            <a:extLst>
              <a:ext uri="{FF2B5EF4-FFF2-40B4-BE49-F238E27FC236}">
                <a16:creationId xmlns:a16="http://schemas.microsoft.com/office/drawing/2014/main" id="{A01A0F49-8126-491C-901C-4EA2C7B9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12DFFBB-80C1-46EE-B94D-8B96B6A5A01A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25" name="Footer Placeholder 7" hidden="1">
            <a:extLst>
              <a:ext uri="{FF2B5EF4-FFF2-40B4-BE49-F238E27FC236}">
                <a16:creationId xmlns:a16="http://schemas.microsoft.com/office/drawing/2014/main" id="{F2538FDB-55CA-481C-A621-CD47151D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0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number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DBB2A-9F79-453E-9D32-F13B821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8D65DF-C5EE-4D6F-9656-5B9F687B3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540000"/>
            <a:ext cx="11112001" cy="5778000"/>
          </a:xfrm>
        </p:spPr>
        <p:txBody>
          <a:bodyPr/>
          <a:lstStyle>
            <a:lvl1pPr marL="754063" indent="-754063">
              <a:buFont typeface="+mj-lt"/>
              <a:buAutoNum type="arabicPeriod"/>
              <a:defRPr sz="3200"/>
            </a:lvl1pPr>
            <a:lvl2pPr marL="936000">
              <a:defRPr sz="2000"/>
            </a:lvl2pPr>
            <a:lvl3pPr marL="1116000">
              <a:defRPr sz="2000"/>
            </a:lvl3pPr>
            <a:lvl4pPr marL="756000">
              <a:defRPr sz="2000"/>
            </a:lvl4pPr>
            <a:lvl5pPr marL="756000"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Date Placeholder 2" hidden="1">
            <a:extLst>
              <a:ext uri="{FF2B5EF4-FFF2-40B4-BE49-F238E27FC236}">
                <a16:creationId xmlns:a16="http://schemas.microsoft.com/office/drawing/2014/main" id="{3E03A02E-F54C-4F9C-A8E1-5F5B893D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87CE353-738D-40C0-ACB8-E00BEBE3BC0D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1BD5B7B-F5C3-4798-A67D-02335EE0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11112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8" y="1799999"/>
            <a:ext cx="11112002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6F5464-069C-470F-91A2-FF57C27109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09B6D8-6DC7-43CC-A657-AFAB0B3C3F22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07E53C2-57CA-4025-95B3-8305AC6DC7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403375-6898-4357-9D6F-47C3AB187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98E569-63B2-4034-BB85-14552065A1D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D3117E-B60F-4822-93AC-A9DE6F99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5466000" cy="103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6B86B8F-AC8D-446D-A62B-10219760F30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5466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45E466-FEDB-4059-A1F6-50CF160A5A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6001" y="540000"/>
            <a:ext cx="5466000" cy="577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86F8C8-A6ED-43D6-AF6C-C7C0122F93A3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2BD6050-9902-4CB4-B215-6B073B72A5F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8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,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D2F542F7-FF6F-4D96-97E4-2D22D907D7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000" noProof="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5CA329-C8B3-4E2D-B6D6-A19A9EA5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5466000" cy="103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57C3ECB-AE0D-447F-9EFF-66A3211A87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072800"/>
            <a:ext cx="5466000" cy="504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spc="0" baseline="0">
                <a:solidFill>
                  <a:schemeClr val="tx2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99999"/>
            <a:ext cx="5466000" cy="4518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45E466-FEDB-4059-A1F6-50CF160A5A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6001" y="540000"/>
            <a:ext cx="5466000" cy="577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8925BC-B5B7-49B5-8313-8A3E51FF20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659B7-AB63-42E7-ADA8-A496C46A366D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C5B404-7879-4676-8973-6A37DE9EE9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29EBC6-0887-442B-8C64-DBFC4E2600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61AB4C9-DAFA-4C4A-A4BB-E0F07DDB0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2826" y="6412809"/>
            <a:ext cx="559174" cy="307152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C0321FA-444F-426B-B2ED-076EF559744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39749" y="158811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8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874.960632&lt;/Width&gt;&#10;      &lt;Height&gt;42.5196838&lt;/Height&gt;&#10;    &lt;/SubGrid&gt;&#10;    &lt;SubGrid&gt;&#10;      &lt;Left&gt;42.5196838&lt;/Left&gt;&#10;      &lt;Top&gt;85.03937&lt;/Top&gt;&#10;      &lt;Width&gt;874.960632&lt;/Width&gt;&#10;      &lt;Height&gt;42.5196838&lt;/Height&gt;&#10;    &lt;/SubGrid&gt;&#10;    &lt;SubGrid&gt;&#10;      &lt;Left&gt;42.5196838&lt;/Left&gt;&#10;      &lt;Top&gt;127.559052&lt;/Top&gt;&#10;      &lt;Width&gt;874.960632&lt;/Width&gt;&#10;      &lt;Height&gt;14.1732283&lt;/Height&gt;&#10;    &lt;/SubGrid&gt;&#10;    &lt;SubGrid&gt;&#10;      &lt;Left&gt;42.5196838&lt;/Left&gt;&#10;      &lt;Top&gt;141.732285&lt;/Top&gt;&#10;      &lt;Width&gt;59.92126&lt;/Width&gt;&#10;      &lt;Height&gt;355.748016&lt;/Height&gt;&#10;    &lt;/SubGrid&gt;&#10;    &lt;SubGrid&gt;&#10;      &lt;Left&gt;102.440948&lt;/Left&gt;&#10;      &lt;Top&gt;141.732285&lt;/Top&gt;&#10;      &lt;Width&gt;14.1732283&lt;/Width&gt;&#10;      &lt;Height&gt;355.748016&lt;/Height&gt;&#10;    &lt;/SubGrid&gt;&#10;    &lt;SubGrid&gt;&#10;      &lt;Left&gt;116.614174&lt;/Left&gt;&#10;      &lt;Top&gt;141.732285&lt;/Top&gt;&#10;      &lt;Width&gt;59.92126&lt;/Width&gt;&#10;      &lt;Height&gt;355.748016&lt;/Height&gt;&#10;    &lt;/SubGrid&gt;&#10;    &lt;SubGrid&gt;&#10;      &lt;Left&gt;176.535431&lt;/Left&gt;&#10;      &lt;Top&gt;141.732285&lt;/Top&gt;&#10;      &lt;Width&gt;14.1732283&lt;/Width&gt;&#10;      &lt;Height&gt;355.748016&lt;/Height&gt;&#10;    &lt;/SubGrid&gt;&#10;    &lt;SubGrid&gt;&#10;      &lt;Left&gt;190.708664&lt;/Left&gt;&#10;      &lt;Top&gt;141.732285&lt;/Top&gt;&#10;      &lt;Width&gt;59.92126&lt;/Width&gt;&#10;      &lt;Height&gt;355.748016&lt;/Height&gt;&#10;    &lt;/SubGrid&gt;&#10;    &lt;SubGrid&gt;&#10;      &lt;Left&gt;250.629929&lt;/Left&gt;&#10;      &lt;Top&gt;141.732285&lt;/Top&gt;&#10;      &lt;Width&gt;14.1732283&lt;/Width&gt;&#10;      &lt;Height&gt;355.748016&lt;/Height&gt;&#10;    &lt;/SubGrid&gt;&#10;    &lt;SubGrid&gt;&#10;      &lt;Left&gt;264.803162&lt;/Left&gt;&#10;      &lt;Top&gt;141.732285&lt;/Top&gt;&#10;      &lt;Width&gt;59.92126&lt;/Width&gt;&#10;      &lt;Height&gt;355.748016&lt;/Height&gt;&#10;    &lt;/SubGrid&gt;&#10;    &lt;SubGrid&gt;&#10;      &lt;Left&gt;324.7244&lt;/Left&gt;&#10;      &lt;Top&gt;141.732285&lt;/Top&gt;&#10;      &lt;Width&gt;14.1732283&lt;/Width&gt;&#10;      &lt;Height&gt;355.748016&lt;/Height&gt;&#10;    &lt;/SubGrid&gt;&#10;    &lt;SubGrid&gt;&#10;      &lt;Left&gt;338.897644&lt;/Left&gt;&#10;      &lt;Top&gt;141.732285&lt;/Top&gt;&#10;      &lt;Width&gt;59.92126&lt;/Width&gt;&#10;      &lt;Height&gt;355.748016&lt;/Height&gt;&#10;    &lt;/SubGrid&gt;&#10;    &lt;SubGrid&gt;&#10;      &lt;Left&gt;398.8189&lt;/Left&gt;&#10;      &lt;Top&gt;141.732285&lt;/Top&gt;&#10;      &lt;Width&gt;14.1732283&lt;/Width&gt;&#10;      &lt;Height&gt;355.748016&lt;/Height&gt;&#10;    &lt;/SubGrid&gt;&#10;    &lt;SubGrid&gt;&#10;      &lt;Left&gt;412.992126&lt;/Left&gt;&#10;      &lt;Top&gt;141.732285&lt;/Top&gt;&#10;      &lt;Width&gt;59.92126&lt;/Width&gt;&#10;      &lt;Height&gt;355.748016&lt;/Height&gt;&#10;    &lt;/SubGrid&gt;&#10;    &lt;SubGrid&gt;&#10;      &lt;Left&gt;472.9134&lt;/Left&gt;&#10;      &lt;Top&gt;141.732285&lt;/Top&gt;&#10;      &lt;Width&gt;14.1732283&lt;/Width&gt;&#10;      &lt;Height&gt;355.748016&lt;/Height&gt;&#10;    &lt;/SubGrid&gt;&#10;    &lt;SubGrid&gt;&#10;      &lt;Left&gt;487.0866&lt;/Left&gt;&#10;      &lt;Top&gt;141.732285&lt;/Top&gt;&#10;      &lt;Width&gt;59.92126&lt;/Width&gt;&#10;      &lt;Height&gt;355.748016&lt;/Height&gt;&#10;    &lt;/SubGrid&gt;&#10;    &lt;SubGrid&gt;&#10;      &lt;Left&gt;547.0079&lt;/Left&gt;&#10;      &lt;Top&gt;141.732285&lt;/Top&gt;&#10;      &lt;Width&gt;14.1732283&lt;/Width&gt;&#10;      &lt;Height&gt;355.748016&lt;/Height&gt;&#10;    &lt;/SubGrid&gt;&#10;    &lt;SubGrid&gt;&#10;      &lt;Left&gt;561.1811&lt;/Left&gt;&#10;      &lt;Top&gt;141.732285&lt;/Top&gt;&#10;      &lt;Width&gt;59.92126&lt;/Width&gt;&#10;      &lt;Height&gt;355.748016&lt;/Height&gt;&#10;    &lt;/SubGrid&gt;&#10;    &lt;SubGrid&gt;&#10;      &lt;Left&gt;621.102356&lt;/Left&gt;&#10;      &lt;Top&gt;141.732285&lt;/Top&gt;&#10;      &lt;Width&gt;14.1732283&lt;/Width&gt;&#10;      &lt;Height&gt;355.748016&lt;/Height&gt;&#10;    &lt;/SubGrid&gt;&#10;    &lt;SubGrid&gt;&#10;      &lt;Left&gt;635.2756&lt;/Left&gt;&#10;      &lt;Top&gt;141.732285&lt;/Top&gt;&#10;      &lt;Width&gt;59.92126&lt;/Width&gt;&#10;      &lt;Height&gt;355.748016&lt;/Height&gt;&#10;    &lt;/SubGrid&gt;&#10;    &lt;SubGrid&gt;&#10;      &lt;Left&gt;695.196838&lt;/Left&gt;&#10;      &lt;Top&gt;141.732285&lt;/Top&gt;&#10;      &lt;Width&gt;14.1732283&lt;/Width&gt;&#10;      &lt;Height&gt;355.748016&lt;/Height&gt;&#10;    &lt;/SubGrid&gt;&#10;    &lt;SubGrid&gt;&#10;      &lt;Left&gt;709.370056&lt;/Left&gt;&#10;      &lt;Top&gt;141.732285&lt;/Top&gt;&#10;      &lt;Width&gt;59.92126&lt;/Width&gt;&#10;      &lt;Height&gt;355.748016&lt;/Height&gt;&#10;    &lt;/SubGrid&gt;&#10;    &lt;SubGrid&gt;&#10;      &lt;Left&gt;769.2913&lt;/Left&gt;&#10;      &lt;Top&gt;141.732285&lt;/Top&gt;&#10;      &lt;Width&gt;14.1732283&lt;/Width&gt;&#10;      &lt;Height&gt;355.748016&lt;/Height&gt;&#10;    &lt;/SubGrid&gt;&#10;    &lt;SubGrid&gt;&#10;      &lt;Left&gt;783.464539&lt;/Left&gt;&#10;      &lt;Top&gt;141.732285&lt;/Top&gt;&#10;      &lt;Width&gt;59.92126&lt;/Width&gt;&#10;      &lt;Height&gt;355.748016&lt;/Height&gt;&#10;    &lt;/SubGrid&gt;&#10;    &lt;SubGrid&gt;&#10;      &lt;Left&gt;843.3858&lt;/Left&gt;&#10;      &lt;Top&gt;141.732285&lt;/Top&gt;&#10;      &lt;Width&gt;14.1732283&lt;/Width&gt;&#10;      &lt;Height&gt;355.748016&lt;/Height&gt;&#10;    &lt;/SubGrid&gt;&#10;    &lt;SubGrid&gt;&#10;      &lt;Left&gt;857.5591&lt;/Left&gt;&#10;      &lt;Top&gt;141.732285&lt;/Top&gt;&#10;      &lt;Width&gt;59.92126&lt;/Width&gt;&#10;      &lt;Height&gt;355.748016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3B45840A-D6D7-4EAD-86A4-9D0F7F65453E}"/>
              </a:ext>
            </a:extLst>
          </p:cNvPr>
          <p:cNvSpPr/>
          <p:nvPr userDrawn="1"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D0E5430-E7A1-4B1D-AB5A-B8C076623332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540000" y="540000"/>
            <a:ext cx="11112000" cy="540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E1152CD6-B7E3-4E9E-A567-25F8C6D0BDF2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994400"/>
            <a:ext cx="11112000" cy="540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B6D03BF4-3CC4-435A-8732-0AA0A7125036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540000" y="1620000"/>
            <a:ext cx="11112000" cy="180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FC4F5F9-1965-4B28-9C98-E6AE287E486F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540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D35DF84-F5E7-4D2E-8CFD-664D178278A5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1301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8837ED83-1A93-458B-B972-9B44456C122A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1481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1F2D320C-6457-4B01-ADB4-6380D1382C6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2242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455C016E-C6D1-4906-A424-126A4BFD36F8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422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22FC65E-43EC-442A-BBC4-3CA050388182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3183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CE566304-ED6A-4E07-9723-EE3922DAD4F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363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072D7C9C-873A-4F10-AD12-6B55617B8D1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4124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54B27CD-0DF7-4806-BD72-3E357D645CC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304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2DD896EF-8B77-4174-80A6-B5422137750E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065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278D3EB8-C65F-4C98-BEAE-9FC658F5211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245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4355AE6F-30ED-4326-AD06-4988A9D4EFFA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006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DE1A78FB-43E9-4A9D-976D-18FA8B830DA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6186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3C6ECBC2-C3CD-4C59-99E2-3B1D0DD759CA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6947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EA655D52-E142-4C97-B325-E96277D97621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7127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BDDAD78-ABB7-4DB4-A8D7-2C537693554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7888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B69DD3E7-7E98-468D-B6F9-F3837DA8884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8068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AE5FE77B-FBE0-4F1B-991B-AE25AA282261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8829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1507A3ED-B1C4-402B-8B45-8900318F9046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009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01148C99-4C5E-4FD6-A4D1-A14AA24CB48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9770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9AD25810-1274-48DF-AE95-BC60D1C9E7CE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9950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C8925F3A-2ABD-4CAB-99C3-984482347410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10711000" y="1800000"/>
            <a:ext cx="180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51AE17D7-082E-450D-90FC-648F951C3D2B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10891000" y="1800000"/>
            <a:ext cx="761000" cy="4518000"/>
          </a:xfrm>
          <a:prstGeom prst="rect">
            <a:avLst/>
          </a:prstGeom>
          <a:noFill/>
          <a:ln w="3175" cap="flat" cmpd="sng" algn="ctr">
            <a:solidFill>
              <a:srgbClr val="EF2637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64FECC8-EB1D-46EB-B1C9-0FD19AEEBD0B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1092826" y="6412809"/>
            <a:ext cx="559174" cy="307152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1" cy="103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8" y="1799999"/>
            <a:ext cx="11112002" cy="4518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27749" y="6542765"/>
            <a:ext cx="235525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3FF7AB95-F39E-493C-BB05-68AAF2763AC5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63000" y="6542765"/>
            <a:ext cx="546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49" y="6542765"/>
            <a:ext cx="28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1" r:id="rId2"/>
    <p:sldLayoutId id="2147483731" r:id="rId3"/>
    <p:sldLayoutId id="2147483753" r:id="rId4"/>
    <p:sldLayoutId id="2147483752" r:id="rId5"/>
    <p:sldLayoutId id="2147483754" r:id="rId6"/>
    <p:sldLayoutId id="2147483733" r:id="rId7"/>
    <p:sldLayoutId id="2147483757" r:id="rId8"/>
    <p:sldLayoutId id="2147483758" r:id="rId9"/>
    <p:sldLayoutId id="2147483759" r:id="rId10"/>
    <p:sldLayoutId id="2147483768" r:id="rId11"/>
    <p:sldLayoutId id="2147483756" r:id="rId12"/>
    <p:sldLayoutId id="2147483755" r:id="rId13"/>
    <p:sldLayoutId id="2147483766" r:id="rId14"/>
    <p:sldLayoutId id="2147483760" r:id="rId15"/>
    <p:sldLayoutId id="2147483761" r:id="rId16"/>
    <p:sldLayoutId id="2147483762" r:id="rId17"/>
    <p:sldLayoutId id="2147483770" r:id="rId18"/>
    <p:sldLayoutId id="2147483769" r:id="rId19"/>
    <p:sldLayoutId id="2147483765" r:id="rId20"/>
    <p:sldLayoutId id="2147483763" r:id="rId21"/>
    <p:sldLayoutId id="2147483764" r:id="rId22"/>
    <p:sldLayoutId id="2147483773" r:id="rId23"/>
    <p:sldLayoutId id="2147483774" r:id="rId24"/>
    <p:sldLayoutId id="2147483775" r:id="rId25"/>
    <p:sldLayoutId id="2147483746" r:id="rId26"/>
    <p:sldLayoutId id="2147483776" r:id="rId27"/>
    <p:sldLayoutId id="2147483777" r:id="rId28"/>
  </p:sldLayoutIdLst>
  <p:hf hdr="0" ftr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4000" kern="1200" spc="-1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72800" indent="-1728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spc="-15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minfin.fgov.be/extTariffBrowser/Search?lang=NL&amp;date=20210105&amp;t=102&amp;l=205" TargetMode="Externa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countrycode.org/" TargetMode="External"/><Relationship Id="rId4" Type="http://schemas.openxmlformats.org/officeDocument/2006/relationships/hyperlink" Target="https://eservices.minfin.fgov.be/extTariffBrowser/Search?date=20210105&amp;l=205&amp;lang=FR&amp;page=1&amp;t=10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minfin.fgov.be/extTariffBrowser/Search?lang=NL&amp;date=20210105&amp;t=102&amp;l=20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ervices.minfin.fgov.be/extTariffBrowser/Search?date=20210105&amp;l=205&amp;lang=FR&amp;page=1&amp;t=1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mailto:shippingmanager@bpost.b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A7D2198-6E22-454C-AC1E-A2E35D3F87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1252" r="1515" b="11252"/>
          <a:stretch/>
        </p:blipFill>
        <p:spPr>
          <a:xfrm>
            <a:off x="0" y="-1"/>
            <a:ext cx="12118019" cy="68616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1130A2-E364-49AE-A8E6-D3BA18F06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Electronic Advance Data </a:t>
            </a:r>
            <a:br>
              <a:rPr lang="en-GB" dirty="0"/>
            </a:br>
            <a:r>
              <a:rPr lang="en-GB" b="1" dirty="0"/>
              <a:t>(EAD) </a:t>
            </a:r>
            <a:br>
              <a:rPr lang="en-GB" dirty="0"/>
            </a:br>
            <a:r>
              <a:rPr lang="en-GB" b="1" dirty="0"/>
              <a:t>Requirements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EEAAA7-1192-4332-BEEF-F697D435B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8AEA9243-1017-43B6-BC61-BDB05C39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94A-C870-4B7E-8A21-2D98692EDD67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D7FFDB6-45C9-4D4B-AA8F-DCF94212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0B11D-502E-4260-BBCF-82D8A0DB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821" y="356098"/>
            <a:ext cx="4362121" cy="1034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/>
            <a:r>
              <a:rPr lang="en-US" b="1" dirty="0"/>
              <a:t>Announcement via LCI Txt</a:t>
            </a:r>
            <a:endParaRPr lang="en-US" b="1" dirty="0">
              <a:latin typeface="+mj-lt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10</a:t>
            </a:fld>
            <a:endParaRPr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3F0F91-FE76-401D-BA2B-A56AABD187C1}"/>
              </a:ext>
            </a:extLst>
          </p:cNvPr>
          <p:cNvSpPr txBox="1"/>
          <p:nvPr/>
        </p:nvSpPr>
        <p:spPr>
          <a:xfrm>
            <a:off x="621437" y="4447713"/>
            <a:ext cx="5685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nl-BE" sz="2000" dirty="0" err="1">
              <a:solidFill>
                <a:schemeClr val="tx2"/>
              </a:solidFill>
            </a:endParaRP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30F54F43-E567-459C-AAFE-61DFE6364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39766"/>
              </p:ext>
            </p:extLst>
          </p:nvPr>
        </p:nvGraphicFramePr>
        <p:xfrm>
          <a:off x="4865732" y="247438"/>
          <a:ext cx="6545579" cy="466293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12997">
                  <a:extLst>
                    <a:ext uri="{9D8B030D-6E8A-4147-A177-3AD203B41FA5}">
                      <a16:colId xmlns:a16="http://schemas.microsoft.com/office/drawing/2014/main" val="140008674"/>
                    </a:ext>
                  </a:extLst>
                </a:gridCol>
                <a:gridCol w="512997">
                  <a:extLst>
                    <a:ext uri="{9D8B030D-6E8A-4147-A177-3AD203B41FA5}">
                      <a16:colId xmlns:a16="http://schemas.microsoft.com/office/drawing/2014/main" val="798587887"/>
                    </a:ext>
                  </a:extLst>
                </a:gridCol>
                <a:gridCol w="435722">
                  <a:extLst>
                    <a:ext uri="{9D8B030D-6E8A-4147-A177-3AD203B41FA5}">
                      <a16:colId xmlns:a16="http://schemas.microsoft.com/office/drawing/2014/main" val="1445518459"/>
                    </a:ext>
                  </a:extLst>
                </a:gridCol>
                <a:gridCol w="1202620">
                  <a:extLst>
                    <a:ext uri="{9D8B030D-6E8A-4147-A177-3AD203B41FA5}">
                      <a16:colId xmlns:a16="http://schemas.microsoft.com/office/drawing/2014/main" val="929594934"/>
                    </a:ext>
                  </a:extLst>
                </a:gridCol>
                <a:gridCol w="903914">
                  <a:extLst>
                    <a:ext uri="{9D8B030D-6E8A-4147-A177-3AD203B41FA5}">
                      <a16:colId xmlns:a16="http://schemas.microsoft.com/office/drawing/2014/main" val="1789359883"/>
                    </a:ext>
                  </a:extLst>
                </a:gridCol>
                <a:gridCol w="1179243">
                  <a:extLst>
                    <a:ext uri="{9D8B030D-6E8A-4147-A177-3AD203B41FA5}">
                      <a16:colId xmlns:a16="http://schemas.microsoft.com/office/drawing/2014/main" val="2817719066"/>
                    </a:ext>
                  </a:extLst>
                </a:gridCol>
                <a:gridCol w="1798086">
                  <a:extLst>
                    <a:ext uri="{9D8B030D-6E8A-4147-A177-3AD203B41FA5}">
                      <a16:colId xmlns:a16="http://schemas.microsoft.com/office/drawing/2014/main" val="452049776"/>
                    </a:ext>
                  </a:extLst>
                </a:gridCol>
              </a:tblGrid>
              <a:tr h="315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 Index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Index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#Chars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Data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Reference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Validation rule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1187633301"/>
                  </a:ext>
                </a:extLst>
              </a:tr>
              <a:tr h="780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START OF LINE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 of line to identify the existence of parcel contents.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FFFF00"/>
                          </a:highlight>
                        </a:rPr>
                        <a:t>A02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Should be A02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1460526631"/>
                  </a:ext>
                </a:extLst>
              </a:tr>
              <a:tr h="780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NUMBER OF ITEMS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Tells how many number of items present in parcel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FF00"/>
                          </a:highlight>
                        </a:rPr>
                        <a:t>000001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Should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be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integer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number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1890743956"/>
                  </a:ext>
                </a:extLst>
              </a:tr>
              <a:tr h="46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22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13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VALUE OF ITEMS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of individual item present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FFFF"/>
                          </a:highlight>
                        </a:rPr>
                        <a:t>0000000000011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Integer format, NO decimal !</a:t>
                      </a:r>
                      <a:endParaRPr lang="nl-B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Currency used is the one defined in option D01904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641654204"/>
                  </a:ext>
                </a:extLst>
              </a:tr>
              <a:tr h="30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23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52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30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ITEM DESCRIPTION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Description of item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800080"/>
                          </a:highlight>
                        </a:rPr>
                        <a:t>ITEM DESCRIPTION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3879827545"/>
                  </a:ext>
                </a:extLst>
              </a:tr>
              <a:tr h="622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53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68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16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ITEM NET WEIGHT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Weight of parcel item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8B8B"/>
                          </a:highlight>
                        </a:rPr>
                        <a:t>0000000000010110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Weight of parcel content in grams. Maximum value (30 kgs):</a:t>
                      </a:r>
                      <a:endParaRPr lang="nl-B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8B8B"/>
                          </a:highlight>
                        </a:rPr>
                        <a:t>0000000000030000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3622993112"/>
                  </a:ext>
                </a:extLst>
              </a:tr>
              <a:tr h="780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69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77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HS TARIFF CODE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HS Tariff code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D3D3D3"/>
                          </a:highlight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If not provided then default value will be 9999. Code can be found on :</a:t>
                      </a:r>
                      <a:endParaRPr lang="nl-BE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nl-BE" sz="1000" u="sng">
                          <a:effectLst/>
                          <a:hlinkClick r:id="rId3"/>
                        </a:rPr>
                        <a:t>URL NL</a:t>
                      </a:r>
                      <a:r>
                        <a:rPr lang="nl-BE" sz="1000">
                          <a:effectLst/>
                        </a:rPr>
                        <a:t>; </a:t>
                      </a:r>
                      <a:endParaRPr lang="nl-BE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nl-BE" sz="1000" u="sng">
                          <a:effectLst/>
                          <a:hlinkClick r:id="rId4"/>
                        </a:rPr>
                        <a:t>URL FR</a:t>
                      </a:r>
                      <a:r>
                        <a:rPr lang="nl-BE" sz="1000">
                          <a:effectLst/>
                        </a:rPr>
                        <a:t>.  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1447196905"/>
                  </a:ext>
                </a:extLst>
              </a:tr>
              <a:tr h="46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78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79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ORIGIN OF GOODS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Origin of goods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808000"/>
                          </a:highlight>
                        </a:rPr>
                        <a:t>BE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letters country code, it can be found on </a:t>
                      </a:r>
                      <a:r>
                        <a:rPr lang="en-US" sz="1000" u="sng" dirty="0">
                          <a:effectLst/>
                          <a:hlinkClick r:id="rId5"/>
                        </a:rPr>
                        <a:t>https://countrycode.org/</a:t>
                      </a:r>
                      <a:r>
                        <a:rPr lang="en-US" sz="1000" dirty="0">
                          <a:effectLst/>
                        </a:rPr>
                        <a:t> -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2" marR="66312" marT="0" marB="0"/>
                </a:tc>
                <a:extLst>
                  <a:ext uri="{0D108BD9-81ED-4DB2-BD59-A6C34878D82A}">
                    <a16:rowId xmlns:a16="http://schemas.microsoft.com/office/drawing/2014/main" val="405702840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5A1C406-B6BE-4E00-93DD-238C75E5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21" y="1678778"/>
            <a:ext cx="390048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1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New mandatory option </a:t>
            </a:r>
            <a:r>
              <a:rPr kumimoji="0" lang="en-US" altLang="nl-BE" sz="1000" b="1" i="1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D01912 </a:t>
            </a:r>
            <a:r>
              <a:rPr kumimoji="0" lang="en-US" altLang="nl-BE" sz="1000" b="0" i="1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: refers to field </a:t>
            </a:r>
            <a:r>
              <a:rPr kumimoji="0" lang="en-US" altLang="nl-BE" sz="1000" b="0" i="1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amountPostagePaidByAddresse</a:t>
            </a: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b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This is the amount paid by the sender (according to his contract) to ship this shipment via </a:t>
            </a:r>
            <a:r>
              <a:rPr kumimoji="0" lang="en-US" altLang="nl-BE" sz="1000" b="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bpost</a:t>
            </a: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kumimoji="0" lang="nl-BE" altLang="nl-B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The currency of postage paid is always set to “EUR”.</a:t>
            </a:r>
            <a:endParaRPr kumimoji="0" lang="nl-BE" altLang="nl-B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Each parcel content must be declared as follows:</a:t>
            </a:r>
            <a:endParaRPr kumimoji="0" lang="nl-BE" altLang="nl-B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Sample –</a:t>
            </a:r>
            <a:endParaRPr kumimoji="0" lang="nl-BE" altLang="nl-B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A020000010000000000011ITEM DESCRIPTION              00000000000101101       BE</a:t>
            </a:r>
            <a:endParaRPr kumimoji="0" lang="nl-BE" altLang="nl-B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1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000" b="1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anose="020F0502020204030204" pitchFamily="34" charset="0"/>
                <a:cs typeface="Lucida Sans Unicode" panose="020B0602030504020204" pitchFamily="34" charset="0"/>
              </a:rPr>
              <a:t>Where line items are distributed as follows  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nl-BE" sz="1000" dirty="0">
              <a:solidFill>
                <a:srgbClr val="515151"/>
              </a:solidFill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nl-BE" sz="1000" dirty="0">
              <a:solidFill>
                <a:srgbClr val="515151"/>
              </a:solidFill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nl-BE" sz="1000" dirty="0">
              <a:solidFill>
                <a:srgbClr val="515151"/>
              </a:solidFill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nl-BE" sz="1000" dirty="0">
              <a:solidFill>
                <a:srgbClr val="515151"/>
              </a:solidFill>
              <a:latin typeface="+mn-lt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nl-BE" sz="10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+mn-lt"/>
              <a:cs typeface="Lucida Sans Unicode" panose="020B0602030504020204" pitchFamily="34" charset="0"/>
            </a:endParaRPr>
          </a:p>
          <a:p>
            <a:r>
              <a:rPr lang="en-US" sz="1000" b="1" dirty="0">
                <a:latin typeface="+mn-lt"/>
              </a:rPr>
              <a:t>Extra rules</a:t>
            </a:r>
            <a:endParaRPr lang="nl-BE" sz="1000" dirty="0">
              <a:latin typeface="+mn-lt"/>
            </a:endParaRPr>
          </a:p>
          <a:p>
            <a:pPr lvl="0"/>
            <a:r>
              <a:rPr lang="en-US" sz="1000" dirty="0">
                <a:latin typeface="+mn-lt"/>
              </a:rPr>
              <a:t>Field weight in gram in column 761 must match with the sum of each parcel content weight:</a:t>
            </a:r>
          </a:p>
          <a:p>
            <a:pPr lvl="0"/>
            <a:endParaRPr lang="en-US" sz="1000" dirty="0">
              <a:latin typeface="+mn-lt"/>
            </a:endParaRPr>
          </a:p>
          <a:p>
            <a:pPr lvl="0"/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Value of option D01903 (Value of the parcel in the currency of the sender) must match with the sum of each parcel content value</a:t>
            </a:r>
            <a:endParaRPr lang="nl-BE" sz="1000" dirty="0">
              <a:latin typeface="+mn-lt"/>
            </a:endParaRPr>
          </a:p>
          <a:p>
            <a:pPr lvl="0"/>
            <a:endParaRPr lang="nl-BE" sz="1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nl-B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</a:t>
            </a:r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940BDAC4-0B45-4A0A-9D7B-9C27D00F7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18872"/>
              </p:ext>
            </p:extLst>
          </p:nvPr>
        </p:nvGraphicFramePr>
        <p:xfrm>
          <a:off x="4865732" y="5058332"/>
          <a:ext cx="6545580" cy="644208"/>
        </p:xfrm>
        <a:graphic>
          <a:graphicData uri="http://schemas.openxmlformats.org/drawingml/2006/table">
            <a:tbl>
              <a:tblPr firstRow="1" firstCol="1" bandRow="1"/>
              <a:tblGrid>
                <a:gridCol w="484505">
                  <a:extLst>
                    <a:ext uri="{9D8B030D-6E8A-4147-A177-3AD203B41FA5}">
                      <a16:colId xmlns:a16="http://schemas.microsoft.com/office/drawing/2014/main" val="23377126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val="424931099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429621695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4023706178"/>
                    </a:ext>
                  </a:extLst>
                </a:gridCol>
                <a:gridCol w="854710">
                  <a:extLst>
                    <a:ext uri="{9D8B030D-6E8A-4147-A177-3AD203B41FA5}">
                      <a16:colId xmlns:a16="http://schemas.microsoft.com/office/drawing/2014/main" val="3055893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12342483"/>
                    </a:ext>
                  </a:extLst>
                </a:gridCol>
                <a:gridCol w="1772285">
                  <a:extLst>
                    <a:ext uri="{9D8B030D-6E8A-4147-A177-3AD203B41FA5}">
                      <a16:colId xmlns:a16="http://schemas.microsoft.com/office/drawing/2014/main" val="1317235993"/>
                    </a:ext>
                  </a:extLst>
                </a:gridCol>
              </a:tblGrid>
              <a:tr h="8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 NET WEIGHT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parcel item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8B8B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0000000000010110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parcel content in 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grams. Maximum value (30 kgs):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highlight>
                            <a:srgbClr val="008B8B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0000000000030000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370211"/>
                  </a:ext>
                </a:extLst>
              </a:tr>
            </a:tbl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BA2C3EC3-1CBF-4C1F-82D2-E9A30CF45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63242"/>
              </p:ext>
            </p:extLst>
          </p:nvPr>
        </p:nvGraphicFramePr>
        <p:xfrm>
          <a:off x="4865732" y="5850502"/>
          <a:ext cx="6545580" cy="481140"/>
        </p:xfrm>
        <a:graphic>
          <a:graphicData uri="http://schemas.openxmlformats.org/drawingml/2006/table">
            <a:tbl>
              <a:tblPr firstRow="1" firstCol="1" bandRow="1"/>
              <a:tblGrid>
                <a:gridCol w="483870">
                  <a:extLst>
                    <a:ext uri="{9D8B030D-6E8A-4147-A177-3AD203B41FA5}">
                      <a16:colId xmlns:a16="http://schemas.microsoft.com/office/drawing/2014/main" val="2410555003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1051820175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195242478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974529123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3086049979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429155673"/>
                    </a:ext>
                  </a:extLst>
                </a:gridCol>
                <a:gridCol w="1774190">
                  <a:extLst>
                    <a:ext uri="{9D8B030D-6E8A-4147-A177-3AD203B41FA5}">
                      <a16:colId xmlns:a16="http://schemas.microsoft.com/office/drawing/2014/main" val="790861949"/>
                    </a:ext>
                  </a:extLst>
                </a:gridCol>
              </a:tblGrid>
              <a:tr h="440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ITEMS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individual item present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0000000000011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 format, NO decimal !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Currency used is the one defined in option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D01904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738751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C8CE1CC-F37D-482E-AD2D-2680D6A59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80182"/>
              </p:ext>
            </p:extLst>
          </p:nvPr>
        </p:nvGraphicFramePr>
        <p:xfrm>
          <a:off x="1149350" y="6337300"/>
          <a:ext cx="15541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-object" showAsIcon="1" r:id="rId6" imgW="1554480" imgH="437400" progId="Package">
                  <p:embed/>
                </p:oleObj>
              </mc:Choice>
              <mc:Fallback>
                <p:oleObj name="Packager Shell-object" showAsIcon="1" r:id="rId6" imgW="15544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9350" y="6337300"/>
                        <a:ext cx="15541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34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C2F1-92FB-4C25-9F61-FD5F18BD3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</a:t>
            </a:r>
            <a:br>
              <a:rPr lang="en-GB" dirty="0"/>
            </a:br>
            <a:endParaRPr lang="nb-NO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9E2922D-C90E-47DF-BD49-F001C20C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66A-03BD-42AD-A3C2-7240E9CCCC72}" type="datetime4">
              <a:rPr lang="en-GB" smtClean="0"/>
              <a:t>08 January 2021</a:t>
            </a:fld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F6CD13-5B09-48E9-923D-3156B014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41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EB240271-E784-4933-9F32-9DA2884B15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874" t="328" b="328"/>
          <a:stretch/>
        </p:blipFill>
        <p:spPr>
          <a:xfrm>
            <a:off x="0" y="-1"/>
            <a:ext cx="12193200" cy="6861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484E98-CCAF-45FB-9C8C-A4B26AB56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583421-4177-4601-8A89-E390D2D79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3119F7-C757-4EB0-A6A8-A99F7CEA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E41F-27A9-4E14-B83F-088B591602AA}" type="datetime4">
              <a:rPr lang="en-GB" smtClean="0"/>
              <a:pPr/>
              <a:t>08 January 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D62A3-69B9-4633-80B7-3660AB72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26872B-22E6-4FB7-9E6C-385D749D7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2143DA-2CB9-43E9-815C-CDDAA6B9E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717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9749" y="405037"/>
            <a:ext cx="11112001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EAD?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A44D1CC-31F3-4E6B-BE06-F9901425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r>
              <a:rPr lang="en-US" b="1" dirty="0">
                <a:solidFill>
                  <a:srgbClr val="5A5A5F"/>
                </a:solidFill>
                <a:latin typeface="Arial"/>
                <a:cs typeface="Arial"/>
              </a:rPr>
              <a:t>Electronic Advance Data (EAD) </a:t>
            </a:r>
            <a:r>
              <a:rPr lang="en-US" dirty="0">
                <a:solidFill>
                  <a:srgbClr val="5A5A5F"/>
                </a:solidFill>
                <a:latin typeface="Arial"/>
                <a:cs typeface="Arial"/>
              </a:rPr>
              <a:t>is a set of information with details about every single parcel, which enable a swift customs clearance.</a:t>
            </a:r>
          </a:p>
          <a:p>
            <a:pPr marL="12724" marR="540139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endParaRPr lang="en-US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r>
              <a:rPr lang="en-US" dirty="0">
                <a:solidFill>
                  <a:srgbClr val="5A5A5F"/>
                </a:solidFill>
                <a:latin typeface="Arial"/>
                <a:cs typeface="Arial"/>
              </a:rPr>
              <a:t>An increasing number of countries require EAD </a:t>
            </a:r>
            <a:r>
              <a:rPr lang="en-US" b="1" dirty="0">
                <a:solidFill>
                  <a:srgbClr val="5A5A5F"/>
                </a:solidFill>
                <a:latin typeface="Arial"/>
                <a:cs typeface="Arial"/>
              </a:rPr>
              <a:t>for inbound international shipments</a:t>
            </a:r>
          </a:p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endParaRPr lang="en-US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Providing </a:t>
            </a:r>
            <a:r>
              <a:rPr lang="en-US" b="1" spc="-5" dirty="0">
                <a:solidFill>
                  <a:srgbClr val="5A5A5F"/>
                </a:solidFill>
                <a:latin typeface="Arial"/>
                <a:cs typeface="Arial"/>
              </a:rPr>
              <a:t>correct data in the correct format </a:t>
            </a: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is required to guarantee the data can be used for customs &amp; delivery.</a:t>
            </a:r>
          </a:p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endParaRPr lang="en-US" spc="-5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marR="540139" indent="-180046">
              <a:lnSpc>
                <a:spcPct val="119100"/>
              </a:lnSpc>
              <a:buClr>
                <a:srgbClr val="EF2637"/>
              </a:buClr>
              <a:tabLst>
                <a:tab pos="193407" algn="l"/>
              </a:tabLst>
            </a:pP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Intra EU Customs Union-flows are out of scope</a:t>
            </a:r>
            <a:endParaRPr lang="en-US" dirty="0">
              <a:latin typeface="Arial"/>
              <a:cs typeface="Arial"/>
            </a:endParaRPr>
          </a:p>
          <a:p>
            <a:endParaRPr lang="nl-BE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9749" y="540000"/>
            <a:ext cx="11112001" cy="5170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 algn="just"/>
            <a:r>
              <a:rPr lang="en-US" b="1" dirty="0">
                <a:solidFill>
                  <a:srgbClr val="EF2637"/>
                </a:solidFill>
                <a:latin typeface="+mj-lt"/>
                <a:cs typeface="Arial"/>
              </a:rPr>
              <a:t>Accurate </a:t>
            </a:r>
            <a:r>
              <a:rPr lang="en-US" b="1" spc="-5" dirty="0">
                <a:solidFill>
                  <a:srgbClr val="EF2637"/>
                </a:solidFill>
                <a:latin typeface="+mj-lt"/>
                <a:cs typeface="Arial"/>
              </a:rPr>
              <a:t>Electronic Advance Data will</a:t>
            </a:r>
            <a:r>
              <a:rPr lang="en-US" b="1" spc="-70" dirty="0">
                <a:solidFill>
                  <a:srgbClr val="EF2637"/>
                </a:solidFill>
                <a:latin typeface="+mj-lt"/>
                <a:cs typeface="Arial"/>
              </a:rPr>
              <a:t> </a:t>
            </a:r>
            <a:r>
              <a:rPr lang="en-US" b="1" spc="-5" dirty="0">
                <a:solidFill>
                  <a:srgbClr val="EF2637"/>
                </a:solidFill>
                <a:latin typeface="+mj-lt"/>
                <a:cs typeface="Arial"/>
              </a:rPr>
              <a:t>ensure:</a:t>
            </a:r>
            <a:endParaRPr lang="en-US" b="1" dirty="0">
              <a:latin typeface="+mj-lt"/>
              <a:cs typeface="Arial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A44D1CC-31F3-4E6B-BE06-F9901425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771" indent="-180046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dirty="0">
                <a:solidFill>
                  <a:srgbClr val="5A5A5F"/>
                </a:solidFill>
                <a:latin typeface="Arial"/>
                <a:cs typeface="Arial"/>
              </a:rPr>
              <a:t>Efficient and faster customs clearance and import process, which leads to improved customer experience.</a:t>
            </a:r>
          </a:p>
          <a:p>
            <a:pPr marL="192771" indent="-180046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endParaRPr lang="en-US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indent="-180046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b="1" dirty="0">
                <a:solidFill>
                  <a:srgbClr val="5A5A5F"/>
                </a:solidFill>
                <a:latin typeface="Arial"/>
                <a:cs typeface="Arial"/>
              </a:rPr>
              <a:t>Avoiding delays of blocked parcels and penalty charges.</a:t>
            </a:r>
          </a:p>
          <a:p>
            <a:pPr marL="12724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endParaRPr lang="en-US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indent="-180046" algn="just">
              <a:spcBef>
                <a:spcPts val="887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Compliance with destination countries requirements for EAD.</a:t>
            </a:r>
          </a:p>
          <a:p>
            <a:pPr marL="12724" algn="just">
              <a:spcBef>
                <a:spcPts val="887"/>
              </a:spcBef>
              <a:buClr>
                <a:srgbClr val="EF2637"/>
              </a:buClr>
              <a:tabLst>
                <a:tab pos="193407" algn="l"/>
              </a:tabLst>
            </a:pPr>
            <a:endParaRPr lang="en-US" dirty="0">
              <a:latin typeface="Arial"/>
              <a:cs typeface="Arial"/>
            </a:endParaRPr>
          </a:p>
          <a:p>
            <a:pPr marL="192771" marR="371545" indent="-180046" algn="just">
              <a:lnSpc>
                <a:spcPct val="119100"/>
              </a:lnSpc>
              <a:spcBef>
                <a:spcPts val="566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Your addressee can benefit from email and/or SMS delivery </a:t>
            </a:r>
            <a:r>
              <a:rPr lang="en-US" dirty="0">
                <a:solidFill>
                  <a:srgbClr val="5A5A5F"/>
                </a:solidFill>
                <a:latin typeface="Arial"/>
                <a:cs typeface="Arial"/>
              </a:rPr>
              <a:t>notifications/ </a:t>
            </a:r>
            <a:r>
              <a:rPr lang="en-US" spc="-5" dirty="0">
                <a:solidFill>
                  <a:srgbClr val="5A5A5F"/>
                </a:solidFill>
                <a:latin typeface="Arial"/>
                <a:cs typeface="Arial"/>
              </a:rPr>
              <a:t>delivery at location of choice (depends on destination post)</a:t>
            </a:r>
            <a:endParaRPr lang="en-US" dirty="0">
              <a:latin typeface="Arial"/>
              <a:cs typeface="Arial"/>
            </a:endParaRPr>
          </a:p>
          <a:p>
            <a:endParaRPr lang="nl-BE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7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9749" y="540000"/>
            <a:ext cx="11112001" cy="5170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 algn="just"/>
            <a:r>
              <a:rPr lang="en-US" b="1" dirty="0">
                <a:solidFill>
                  <a:srgbClr val="EF2637"/>
                </a:solidFill>
                <a:latin typeface="+mj-lt"/>
                <a:cs typeface="Arial"/>
              </a:rPr>
              <a:t>Mandatory as of 01/01/2021 for all NON EU shipments</a:t>
            </a:r>
            <a:endParaRPr lang="en-US" b="1" dirty="0">
              <a:latin typeface="+mj-lt"/>
              <a:cs typeface="Arial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A44D1CC-31F3-4E6B-BE06-F9901425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93467"/>
            <a:ext cx="10654741" cy="4518001"/>
          </a:xfrm>
        </p:spPr>
        <p:txBody>
          <a:bodyPr/>
          <a:lstStyle/>
          <a:p>
            <a:pPr marL="192771" marR="678832" indent="-180046" algn="just">
              <a:lnSpc>
                <a:spcPct val="119100"/>
              </a:lnSpc>
              <a:spcBef>
                <a:spcPts val="852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b="1" dirty="0">
                <a:solidFill>
                  <a:srgbClr val="5A5A5F"/>
                </a:solidFill>
                <a:latin typeface="Arial"/>
                <a:cs typeface="Arial"/>
              </a:rPr>
              <a:t>Electronic Advance Data (EAD) is an industry-wide requirement in e-commerce for all items containing goods needing customs and/or security clearance that will be mandatory as of 1 January 2021 for all Non EU shipments</a:t>
            </a:r>
          </a:p>
          <a:p>
            <a:pPr marL="12724" marR="678832" algn="just">
              <a:lnSpc>
                <a:spcPct val="119100"/>
              </a:lnSpc>
              <a:spcBef>
                <a:spcPts val="601"/>
              </a:spcBef>
              <a:buClr>
                <a:srgbClr val="EF2637"/>
              </a:buClr>
              <a:tabLst>
                <a:tab pos="193407" algn="l"/>
              </a:tabLst>
            </a:pPr>
            <a:endParaRPr lang="en-US" sz="1803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92771" marR="678832" indent="-180046" algn="just">
              <a:lnSpc>
                <a:spcPct val="119100"/>
              </a:lnSpc>
              <a:spcBef>
                <a:spcPts val="852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We ask you to provide all Electronic Advance Data for your shipments </a:t>
            </a:r>
            <a:r>
              <a:rPr lang="en-US" sz="1803" b="1" spc="-5" dirty="0">
                <a:solidFill>
                  <a:srgbClr val="5A5A5F"/>
                </a:solidFill>
                <a:latin typeface="Arial"/>
                <a:cs typeface="Arial"/>
              </a:rPr>
              <a:t>as soon as possible </a:t>
            </a:r>
          </a:p>
          <a:p>
            <a:pPr marL="650839" lvl="1" indent="-180046" algn="just">
              <a:spcBef>
                <a:spcPts val="1172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This </a:t>
            </a:r>
            <a:r>
              <a:rPr lang="en-US" sz="1803" spc="-5" dirty="0">
                <a:solidFill>
                  <a:srgbClr val="5A5A5F"/>
                </a:solidFill>
                <a:latin typeface="Arial"/>
                <a:cs typeface="Arial"/>
              </a:rPr>
              <a:t>requirement applies</a:t>
            </a:r>
            <a:r>
              <a:rPr lang="en-US" sz="1803" spc="-1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to:</a:t>
            </a:r>
          </a:p>
          <a:p>
            <a:pPr marL="1108908" lvl="2" indent="-180046" algn="just">
              <a:spcBef>
                <a:spcPts val="1172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 err="1">
                <a:solidFill>
                  <a:srgbClr val="5A5A5F"/>
                </a:solidFill>
                <a:latin typeface="Arial"/>
                <a:cs typeface="Arial"/>
              </a:rPr>
              <a:t>bpack</a:t>
            </a: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 World Business</a:t>
            </a:r>
          </a:p>
          <a:p>
            <a:pPr marL="1108908" lvl="2" indent="-180046" algn="just">
              <a:spcBef>
                <a:spcPts val="1172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 err="1">
                <a:latin typeface="Arial"/>
                <a:cs typeface="Arial"/>
              </a:rPr>
              <a:t>bpack</a:t>
            </a:r>
            <a:r>
              <a:rPr lang="en-US" sz="1803" dirty="0">
                <a:latin typeface="Arial"/>
                <a:cs typeface="Arial"/>
              </a:rPr>
              <a:t> World Express Pro</a:t>
            </a:r>
          </a:p>
          <a:p>
            <a:endParaRPr lang="nl-BE" dirty="0"/>
          </a:p>
          <a:p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As of 01/02/2021, </a:t>
            </a:r>
            <a:r>
              <a:rPr lang="nl-B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BE" sz="1800" b="1" dirty="0">
                <a:latin typeface="Arial" panose="020B0604020202020204" pitchFamily="34" charset="0"/>
                <a:cs typeface="Arial" panose="020B0604020202020204" pitchFamily="34" charset="0"/>
              </a:rPr>
              <a:t> fields </a:t>
            </a:r>
            <a:r>
              <a:rPr lang="nl-B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B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nl-B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nl-BE" sz="1800" b="1" dirty="0">
                <a:latin typeface="Arial" panose="020B0604020202020204" pitchFamily="34" charset="0"/>
                <a:cs typeface="Arial" panose="020B0604020202020204" pitchFamily="34" charset="0"/>
              </a:rPr>
              <a:t> fields 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bpost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tools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endParaRPr lang="nl-B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87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11112001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EAD Requirements ?  (1/2)</a:t>
            </a:r>
            <a:endParaRPr b="1" spc="-5" dirty="0">
              <a:solidFill>
                <a:schemeClr val="accent1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5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99495" y="2175783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5" name="object 5"/>
          <p:cNvSpPr/>
          <p:nvPr/>
        </p:nvSpPr>
        <p:spPr>
          <a:xfrm>
            <a:off x="2799495" y="3273266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6" name="object 6"/>
          <p:cNvSpPr/>
          <p:nvPr/>
        </p:nvSpPr>
        <p:spPr>
          <a:xfrm>
            <a:off x="2799495" y="2910167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7" name="object 7"/>
          <p:cNvSpPr/>
          <p:nvPr/>
        </p:nvSpPr>
        <p:spPr>
          <a:xfrm>
            <a:off x="2799495" y="4915790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/>
          <p:nvPr/>
        </p:nvSpPr>
        <p:spPr>
          <a:xfrm>
            <a:off x="2236858" y="1763667"/>
            <a:ext cx="422422" cy="422422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67" y="0"/>
                </a:moveTo>
                <a:lnTo>
                  <a:pt x="162364" y="5564"/>
                </a:lnTo>
                <a:lnTo>
                  <a:pt x="118022" y="21413"/>
                </a:lnTo>
                <a:lnTo>
                  <a:pt x="78907" y="46283"/>
                </a:lnTo>
                <a:lnTo>
                  <a:pt x="46282" y="78909"/>
                </a:lnTo>
                <a:lnTo>
                  <a:pt x="21413" y="118027"/>
                </a:lnTo>
                <a:lnTo>
                  <a:pt x="5564" y="162372"/>
                </a:lnTo>
                <a:lnTo>
                  <a:pt x="0" y="210680"/>
                </a:lnTo>
                <a:lnTo>
                  <a:pt x="5564" y="258983"/>
                </a:lnTo>
                <a:lnTo>
                  <a:pt x="21413" y="303324"/>
                </a:lnTo>
                <a:lnTo>
                  <a:pt x="46282" y="342440"/>
                </a:lnTo>
                <a:lnTo>
                  <a:pt x="78907" y="375065"/>
                </a:lnTo>
                <a:lnTo>
                  <a:pt x="118022" y="399934"/>
                </a:lnTo>
                <a:lnTo>
                  <a:pt x="162364" y="415783"/>
                </a:lnTo>
                <a:lnTo>
                  <a:pt x="210667" y="421347"/>
                </a:lnTo>
                <a:lnTo>
                  <a:pt x="258970" y="415783"/>
                </a:lnTo>
                <a:lnTo>
                  <a:pt x="303312" y="399934"/>
                </a:lnTo>
                <a:lnTo>
                  <a:pt x="342427" y="375065"/>
                </a:lnTo>
                <a:lnTo>
                  <a:pt x="375052" y="342440"/>
                </a:lnTo>
                <a:lnTo>
                  <a:pt x="399922" y="303324"/>
                </a:lnTo>
                <a:lnTo>
                  <a:pt x="415771" y="258983"/>
                </a:lnTo>
                <a:lnTo>
                  <a:pt x="421335" y="210680"/>
                </a:lnTo>
                <a:lnTo>
                  <a:pt x="415771" y="162372"/>
                </a:lnTo>
                <a:lnTo>
                  <a:pt x="399922" y="118027"/>
                </a:lnTo>
                <a:lnTo>
                  <a:pt x="375052" y="78909"/>
                </a:lnTo>
                <a:lnTo>
                  <a:pt x="342427" y="46283"/>
                </a:lnTo>
                <a:lnTo>
                  <a:pt x="303312" y="21413"/>
                </a:lnTo>
                <a:lnTo>
                  <a:pt x="258970" y="5564"/>
                </a:lnTo>
                <a:lnTo>
                  <a:pt x="210667" y="0"/>
                </a:lnTo>
                <a:close/>
              </a:path>
            </a:pathLst>
          </a:custGeom>
          <a:solidFill>
            <a:srgbClr val="8FC25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9" name="object 9"/>
          <p:cNvSpPr/>
          <p:nvPr/>
        </p:nvSpPr>
        <p:spPr>
          <a:xfrm>
            <a:off x="2330702" y="1925413"/>
            <a:ext cx="108150" cy="188309"/>
          </a:xfrm>
          <a:custGeom>
            <a:avLst/>
            <a:gdLst/>
            <a:ahLst/>
            <a:cxnLst/>
            <a:rect l="l" t="t" r="r" b="b"/>
            <a:pathLst>
              <a:path w="107950" h="187960">
                <a:moveTo>
                  <a:pt x="76771" y="0"/>
                </a:moveTo>
                <a:lnTo>
                  <a:pt x="31178" y="0"/>
                </a:lnTo>
                <a:lnTo>
                  <a:pt x="19073" y="2460"/>
                </a:lnTo>
                <a:lnTo>
                  <a:pt x="9159" y="9159"/>
                </a:lnTo>
                <a:lnTo>
                  <a:pt x="2460" y="19073"/>
                </a:lnTo>
                <a:lnTo>
                  <a:pt x="0" y="31178"/>
                </a:lnTo>
                <a:lnTo>
                  <a:pt x="0" y="90703"/>
                </a:lnTo>
                <a:lnTo>
                  <a:pt x="1718" y="100874"/>
                </a:lnTo>
                <a:lnTo>
                  <a:pt x="6477" y="109648"/>
                </a:lnTo>
                <a:lnTo>
                  <a:pt x="13688" y="116445"/>
                </a:lnTo>
                <a:lnTo>
                  <a:pt x="22745" y="120688"/>
                </a:lnTo>
                <a:lnTo>
                  <a:pt x="22745" y="187426"/>
                </a:lnTo>
                <a:lnTo>
                  <a:pt x="38150" y="187426"/>
                </a:lnTo>
                <a:lnTo>
                  <a:pt x="38188" y="106489"/>
                </a:lnTo>
                <a:lnTo>
                  <a:pt x="22479" y="106489"/>
                </a:lnTo>
                <a:lnTo>
                  <a:pt x="15392" y="99402"/>
                </a:lnTo>
                <a:lnTo>
                  <a:pt x="15392" y="22479"/>
                </a:lnTo>
                <a:lnTo>
                  <a:pt x="22479" y="15405"/>
                </a:lnTo>
                <a:lnTo>
                  <a:pt x="103010" y="15405"/>
                </a:lnTo>
                <a:lnTo>
                  <a:pt x="98790" y="9159"/>
                </a:lnTo>
                <a:lnTo>
                  <a:pt x="88876" y="2460"/>
                </a:lnTo>
                <a:lnTo>
                  <a:pt x="76771" y="0"/>
                </a:lnTo>
                <a:close/>
              </a:path>
              <a:path w="107950" h="187960">
                <a:moveTo>
                  <a:pt x="103010" y="15405"/>
                </a:moveTo>
                <a:lnTo>
                  <a:pt x="85471" y="15405"/>
                </a:lnTo>
                <a:lnTo>
                  <a:pt x="92557" y="22479"/>
                </a:lnTo>
                <a:lnTo>
                  <a:pt x="92557" y="99402"/>
                </a:lnTo>
                <a:lnTo>
                  <a:pt x="85471" y="106489"/>
                </a:lnTo>
                <a:lnTo>
                  <a:pt x="69761" y="106489"/>
                </a:lnTo>
                <a:lnTo>
                  <a:pt x="69786" y="187426"/>
                </a:lnTo>
                <a:lnTo>
                  <a:pt x="85191" y="187426"/>
                </a:lnTo>
                <a:lnTo>
                  <a:pt x="85191" y="120688"/>
                </a:lnTo>
                <a:lnTo>
                  <a:pt x="94273" y="116438"/>
                </a:lnTo>
                <a:lnTo>
                  <a:pt x="101481" y="109639"/>
                </a:lnTo>
                <a:lnTo>
                  <a:pt x="106234" y="100867"/>
                </a:lnTo>
                <a:lnTo>
                  <a:pt x="107950" y="90703"/>
                </a:lnTo>
                <a:lnTo>
                  <a:pt x="107950" y="31178"/>
                </a:lnTo>
                <a:lnTo>
                  <a:pt x="105489" y="19073"/>
                </a:lnTo>
                <a:lnTo>
                  <a:pt x="103010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0" name="object 10"/>
          <p:cNvSpPr/>
          <p:nvPr/>
        </p:nvSpPr>
        <p:spPr>
          <a:xfrm>
            <a:off x="2532691" y="1959137"/>
            <a:ext cx="32444" cy="3244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5146" y="0"/>
                </a:moveTo>
                <a:lnTo>
                  <a:pt x="7251" y="0"/>
                </a:lnTo>
                <a:lnTo>
                  <a:pt x="0" y="7251"/>
                </a:lnTo>
                <a:lnTo>
                  <a:pt x="0" y="25146"/>
                </a:lnTo>
                <a:lnTo>
                  <a:pt x="7251" y="32384"/>
                </a:lnTo>
                <a:lnTo>
                  <a:pt x="25146" y="32384"/>
                </a:lnTo>
                <a:lnTo>
                  <a:pt x="32385" y="25146"/>
                </a:lnTo>
                <a:lnTo>
                  <a:pt x="32385" y="7251"/>
                </a:lnTo>
                <a:lnTo>
                  <a:pt x="25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1" name="object 11"/>
          <p:cNvSpPr/>
          <p:nvPr/>
        </p:nvSpPr>
        <p:spPr>
          <a:xfrm>
            <a:off x="2532691" y="1861529"/>
            <a:ext cx="32444" cy="3244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5146" y="0"/>
                </a:moveTo>
                <a:lnTo>
                  <a:pt x="7251" y="0"/>
                </a:lnTo>
                <a:lnTo>
                  <a:pt x="0" y="7251"/>
                </a:lnTo>
                <a:lnTo>
                  <a:pt x="0" y="25146"/>
                </a:lnTo>
                <a:lnTo>
                  <a:pt x="7251" y="32384"/>
                </a:lnTo>
                <a:lnTo>
                  <a:pt x="25146" y="32384"/>
                </a:lnTo>
                <a:lnTo>
                  <a:pt x="32385" y="25146"/>
                </a:lnTo>
                <a:lnTo>
                  <a:pt x="32385" y="7251"/>
                </a:lnTo>
                <a:lnTo>
                  <a:pt x="25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2" name="object 12"/>
          <p:cNvSpPr/>
          <p:nvPr/>
        </p:nvSpPr>
        <p:spPr>
          <a:xfrm>
            <a:off x="2532691" y="2056705"/>
            <a:ext cx="32444" cy="3244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5146" y="0"/>
                </a:moveTo>
                <a:lnTo>
                  <a:pt x="7251" y="0"/>
                </a:lnTo>
                <a:lnTo>
                  <a:pt x="0" y="7251"/>
                </a:lnTo>
                <a:lnTo>
                  <a:pt x="0" y="25133"/>
                </a:lnTo>
                <a:lnTo>
                  <a:pt x="7251" y="32384"/>
                </a:lnTo>
                <a:lnTo>
                  <a:pt x="25146" y="32384"/>
                </a:lnTo>
                <a:lnTo>
                  <a:pt x="32385" y="25133"/>
                </a:lnTo>
                <a:lnTo>
                  <a:pt x="32385" y="7251"/>
                </a:lnTo>
                <a:lnTo>
                  <a:pt x="25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3" name="object 13"/>
          <p:cNvSpPr/>
          <p:nvPr/>
        </p:nvSpPr>
        <p:spPr>
          <a:xfrm>
            <a:off x="2454458" y="1870038"/>
            <a:ext cx="61708" cy="211211"/>
          </a:xfrm>
          <a:custGeom>
            <a:avLst/>
            <a:gdLst/>
            <a:ahLst/>
            <a:cxnLst/>
            <a:rect l="l" t="t" r="r" b="b"/>
            <a:pathLst>
              <a:path w="61594" h="210819">
                <a:moveTo>
                  <a:pt x="37693" y="112826"/>
                </a:moveTo>
                <a:lnTo>
                  <a:pt x="22288" y="112826"/>
                </a:lnTo>
                <a:lnTo>
                  <a:pt x="22288" y="203238"/>
                </a:lnTo>
                <a:lnTo>
                  <a:pt x="22567" y="204330"/>
                </a:lnTo>
                <a:lnTo>
                  <a:pt x="23037" y="205333"/>
                </a:lnTo>
                <a:lnTo>
                  <a:pt x="24168" y="208191"/>
                </a:lnTo>
                <a:lnTo>
                  <a:pt x="26936" y="210223"/>
                </a:lnTo>
                <a:lnTo>
                  <a:pt x="57937" y="210223"/>
                </a:lnTo>
                <a:lnTo>
                  <a:pt x="61379" y="206768"/>
                </a:lnTo>
                <a:lnTo>
                  <a:pt x="61379" y="198259"/>
                </a:lnTo>
                <a:lnTo>
                  <a:pt x="57937" y="194817"/>
                </a:lnTo>
                <a:lnTo>
                  <a:pt x="37693" y="194817"/>
                </a:lnTo>
                <a:lnTo>
                  <a:pt x="37693" y="112826"/>
                </a:lnTo>
                <a:close/>
              </a:path>
              <a:path w="61594" h="210819">
                <a:moveTo>
                  <a:pt x="58102" y="97434"/>
                </a:moveTo>
                <a:lnTo>
                  <a:pt x="3454" y="97434"/>
                </a:lnTo>
                <a:lnTo>
                  <a:pt x="0" y="100876"/>
                </a:lnTo>
                <a:lnTo>
                  <a:pt x="0" y="109385"/>
                </a:lnTo>
                <a:lnTo>
                  <a:pt x="3454" y="112826"/>
                </a:lnTo>
                <a:lnTo>
                  <a:pt x="58102" y="112826"/>
                </a:lnTo>
                <a:lnTo>
                  <a:pt x="61544" y="109385"/>
                </a:lnTo>
                <a:lnTo>
                  <a:pt x="61544" y="100876"/>
                </a:lnTo>
                <a:lnTo>
                  <a:pt x="58102" y="97434"/>
                </a:lnTo>
                <a:close/>
              </a:path>
              <a:path w="61594" h="210819">
                <a:moveTo>
                  <a:pt x="57937" y="0"/>
                </a:moveTo>
                <a:lnTo>
                  <a:pt x="27444" y="0"/>
                </a:lnTo>
                <a:lnTo>
                  <a:pt x="25057" y="1447"/>
                </a:lnTo>
                <a:lnTo>
                  <a:pt x="23685" y="3619"/>
                </a:lnTo>
                <a:lnTo>
                  <a:pt x="22809" y="4864"/>
                </a:lnTo>
                <a:lnTo>
                  <a:pt x="22288" y="6375"/>
                </a:lnTo>
                <a:lnTo>
                  <a:pt x="22288" y="97434"/>
                </a:lnTo>
                <a:lnTo>
                  <a:pt x="37693" y="97434"/>
                </a:lnTo>
                <a:lnTo>
                  <a:pt x="37693" y="15405"/>
                </a:lnTo>
                <a:lnTo>
                  <a:pt x="57937" y="15405"/>
                </a:lnTo>
                <a:lnTo>
                  <a:pt x="61379" y="11950"/>
                </a:lnTo>
                <a:lnTo>
                  <a:pt x="61379" y="3441"/>
                </a:lnTo>
                <a:lnTo>
                  <a:pt x="57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4" name="object 14"/>
          <p:cNvSpPr/>
          <p:nvPr/>
        </p:nvSpPr>
        <p:spPr>
          <a:xfrm>
            <a:off x="2348455" y="1836901"/>
            <a:ext cx="73160" cy="73160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258" y="0"/>
                </a:moveTo>
                <a:lnTo>
                  <a:pt x="22143" y="2848"/>
                </a:lnTo>
                <a:lnTo>
                  <a:pt x="10618" y="10617"/>
                </a:lnTo>
                <a:lnTo>
                  <a:pt x="2848" y="22138"/>
                </a:lnTo>
                <a:lnTo>
                  <a:pt x="0" y="36245"/>
                </a:lnTo>
                <a:lnTo>
                  <a:pt x="2848" y="50360"/>
                </a:lnTo>
                <a:lnTo>
                  <a:pt x="10618" y="61885"/>
                </a:lnTo>
                <a:lnTo>
                  <a:pt x="22143" y="69655"/>
                </a:lnTo>
                <a:lnTo>
                  <a:pt x="36258" y="72504"/>
                </a:lnTo>
                <a:lnTo>
                  <a:pt x="50369" y="69655"/>
                </a:lnTo>
                <a:lnTo>
                  <a:pt x="61885" y="61885"/>
                </a:lnTo>
                <a:lnTo>
                  <a:pt x="65108" y="57099"/>
                </a:lnTo>
                <a:lnTo>
                  <a:pt x="36258" y="57099"/>
                </a:lnTo>
                <a:lnTo>
                  <a:pt x="28151" y="55458"/>
                </a:lnTo>
                <a:lnTo>
                  <a:pt x="21521" y="50987"/>
                </a:lnTo>
                <a:lnTo>
                  <a:pt x="17047" y="44358"/>
                </a:lnTo>
                <a:lnTo>
                  <a:pt x="15405" y="36245"/>
                </a:lnTo>
                <a:lnTo>
                  <a:pt x="17047" y="28140"/>
                </a:lnTo>
                <a:lnTo>
                  <a:pt x="21521" y="21515"/>
                </a:lnTo>
                <a:lnTo>
                  <a:pt x="28151" y="17045"/>
                </a:lnTo>
                <a:lnTo>
                  <a:pt x="36258" y="15405"/>
                </a:lnTo>
                <a:lnTo>
                  <a:pt x="65110" y="15405"/>
                </a:lnTo>
                <a:lnTo>
                  <a:pt x="61885" y="10617"/>
                </a:lnTo>
                <a:lnTo>
                  <a:pt x="50369" y="2848"/>
                </a:lnTo>
                <a:lnTo>
                  <a:pt x="36258" y="0"/>
                </a:lnTo>
                <a:close/>
              </a:path>
              <a:path w="73025" h="73025">
                <a:moveTo>
                  <a:pt x="65110" y="15405"/>
                </a:moveTo>
                <a:lnTo>
                  <a:pt x="36258" y="15405"/>
                </a:lnTo>
                <a:lnTo>
                  <a:pt x="44356" y="17045"/>
                </a:lnTo>
                <a:lnTo>
                  <a:pt x="50977" y="21515"/>
                </a:lnTo>
                <a:lnTo>
                  <a:pt x="55446" y="28140"/>
                </a:lnTo>
                <a:lnTo>
                  <a:pt x="57086" y="36245"/>
                </a:lnTo>
                <a:lnTo>
                  <a:pt x="55446" y="44358"/>
                </a:lnTo>
                <a:lnTo>
                  <a:pt x="50977" y="50987"/>
                </a:lnTo>
                <a:lnTo>
                  <a:pt x="44356" y="55458"/>
                </a:lnTo>
                <a:lnTo>
                  <a:pt x="36258" y="57099"/>
                </a:lnTo>
                <a:lnTo>
                  <a:pt x="65108" y="57099"/>
                </a:lnTo>
                <a:lnTo>
                  <a:pt x="69646" y="50360"/>
                </a:lnTo>
                <a:lnTo>
                  <a:pt x="72491" y="36245"/>
                </a:lnTo>
                <a:lnTo>
                  <a:pt x="69646" y="22138"/>
                </a:lnTo>
                <a:lnTo>
                  <a:pt x="65110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5" name="object 15"/>
          <p:cNvSpPr txBox="1"/>
          <p:nvPr/>
        </p:nvSpPr>
        <p:spPr>
          <a:xfrm>
            <a:off x="2224129" y="1383848"/>
            <a:ext cx="2794094" cy="2698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en-US" sz="1703" dirty="0">
                <a:solidFill>
                  <a:srgbClr val="EF2637"/>
                </a:solidFill>
                <a:latin typeface="Arial"/>
                <a:cs typeface="Arial"/>
              </a:rPr>
              <a:t>Data required</a:t>
            </a:r>
            <a:endParaRPr sz="1703" dirty="0">
              <a:latin typeface="Arial"/>
              <a:cs typeface="Arial"/>
            </a:endParaRPr>
          </a:p>
          <a:p>
            <a:pPr marL="575131">
              <a:spcBef>
                <a:spcPts val="1658"/>
              </a:spcBef>
            </a:pPr>
            <a:r>
              <a:rPr sz="1302" b="1" spc="-5" dirty="0">
                <a:solidFill>
                  <a:srgbClr val="5A5A5F"/>
                </a:solidFill>
                <a:latin typeface="Arial"/>
                <a:cs typeface="Arial"/>
              </a:rPr>
              <a:t>Basic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info</a:t>
            </a:r>
            <a:r>
              <a:rPr sz="1302" b="1" spc="-9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(Mandatory)</a:t>
            </a:r>
            <a:endParaRPr sz="1302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152" dirty="0">
              <a:latin typeface="Times New Roman"/>
              <a:cs typeface="Times New Roman"/>
            </a:endParaRPr>
          </a:p>
          <a:p>
            <a:pPr marL="719550" indent="-144419">
              <a:buClr>
                <a:srgbClr val="EF2637"/>
              </a:buClr>
              <a:buChar char="•"/>
              <a:tabLst>
                <a:tab pos="720186" algn="l"/>
              </a:tabLst>
            </a:pP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Sender </a:t>
            </a:r>
            <a:r>
              <a:rPr lang="nl-BE" sz="1102" dirty="0" err="1">
                <a:solidFill>
                  <a:srgbClr val="5A5A5F"/>
                </a:solidFill>
                <a:latin typeface="Arial"/>
                <a:cs typeface="Arial"/>
              </a:rPr>
              <a:t>and</a:t>
            </a: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102" dirty="0" err="1">
                <a:solidFill>
                  <a:srgbClr val="5A5A5F"/>
                </a:solidFill>
                <a:latin typeface="Arial"/>
                <a:cs typeface="Arial"/>
              </a:rPr>
              <a:t>Addressee</a:t>
            </a: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(Name,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address  including </a:t>
            </a:r>
            <a:r>
              <a:rPr lang="nl-BE" sz="1102" spc="-5" dirty="0" err="1">
                <a:solidFill>
                  <a:srgbClr val="5A5A5F"/>
                </a:solidFill>
                <a:latin typeface="Arial"/>
                <a:cs typeface="Arial"/>
              </a:rPr>
              <a:t>origin</a:t>
            </a:r>
            <a:r>
              <a:rPr lang="nl-BE" sz="1102" spc="-5" dirty="0">
                <a:solidFill>
                  <a:srgbClr val="5A5A5F"/>
                </a:solidFill>
                <a:latin typeface="Arial"/>
                <a:cs typeface="Arial"/>
              </a:rPr>
              <a:t>  </a:t>
            </a:r>
            <a:r>
              <a:rPr lang="nl-BE" sz="1102" spc="-5" dirty="0" err="1">
                <a:solidFill>
                  <a:srgbClr val="5A5A5F"/>
                </a:solidFill>
                <a:latin typeface="Arial"/>
                <a:cs typeface="Arial"/>
              </a:rPr>
              <a:t>and</a:t>
            </a:r>
            <a:r>
              <a:rPr lang="nl-BE" sz="11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destination</a:t>
            </a:r>
            <a:r>
              <a:rPr sz="1102" spc="-8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country)</a:t>
            </a:r>
            <a:endParaRPr lang="nl-BE" sz="11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719550" indent="-144419">
              <a:buClr>
                <a:srgbClr val="EF2637"/>
              </a:buClr>
              <a:buChar char="•"/>
              <a:tabLst>
                <a:tab pos="720186" algn="l"/>
              </a:tabLst>
            </a:pPr>
            <a:endParaRPr sz="1102" dirty="0">
              <a:latin typeface="Arial"/>
              <a:cs typeface="Arial"/>
            </a:endParaRPr>
          </a:p>
          <a:p>
            <a:pPr marL="575131">
              <a:spcBef>
                <a:spcPts val="1042"/>
              </a:spcBef>
            </a:pPr>
            <a:r>
              <a:rPr sz="1302" b="1" spc="-5" dirty="0">
                <a:solidFill>
                  <a:srgbClr val="5A5A5F"/>
                </a:solidFill>
                <a:latin typeface="Arial"/>
                <a:cs typeface="Arial"/>
              </a:rPr>
              <a:t>Customs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info</a:t>
            </a:r>
            <a:r>
              <a:rPr sz="1302" b="1" spc="-9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(Mandatory)</a:t>
            </a:r>
            <a:endParaRPr sz="1302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3" dirty="0">
              <a:latin typeface="Times New Roman"/>
              <a:cs typeface="Times New Roman"/>
            </a:endParaRPr>
          </a:p>
          <a:p>
            <a:pPr marL="719550" marR="13360" indent="-144419" algn="just">
              <a:lnSpc>
                <a:spcPts val="1302"/>
              </a:lnSpc>
              <a:spcBef>
                <a:spcPts val="942"/>
              </a:spcBef>
              <a:buClr>
                <a:srgbClr val="EF2637"/>
              </a:buClr>
              <a:buChar char="•"/>
              <a:tabLst>
                <a:tab pos="720186" algn="l"/>
              </a:tabLst>
            </a:pPr>
            <a:r>
              <a:rPr sz="1102" spc="-10" dirty="0">
                <a:solidFill>
                  <a:srgbClr val="5A5A5F"/>
                </a:solidFill>
                <a:latin typeface="Arial"/>
                <a:cs typeface="Arial"/>
              </a:rPr>
              <a:t>Trade </a:t>
            </a:r>
            <a:r>
              <a:rPr sz="1102" spc="-30" dirty="0">
                <a:solidFill>
                  <a:srgbClr val="5A5A5F"/>
                </a:solidFill>
                <a:latin typeface="Arial"/>
                <a:cs typeface="Arial"/>
              </a:rPr>
              <a:t>Tariff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(Harmonised System 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or HS)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code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and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country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of</a:t>
            </a:r>
            <a:r>
              <a:rPr sz="1102" spc="-7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origin  of</a:t>
            </a:r>
            <a:r>
              <a:rPr sz="1102" spc="-9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contents</a:t>
            </a:r>
            <a:endParaRPr sz="1102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1955" y="1383848"/>
            <a:ext cx="1925075" cy="26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en-US" sz="1703" dirty="0">
                <a:solidFill>
                  <a:srgbClr val="EF2637"/>
                </a:solidFill>
                <a:latin typeface="Arial"/>
                <a:cs typeface="Arial"/>
              </a:rPr>
              <a:t>Reasoning</a:t>
            </a:r>
            <a:endParaRPr sz="1703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36858" y="2894611"/>
            <a:ext cx="422117" cy="42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9" name="object 19"/>
          <p:cNvSpPr txBox="1"/>
          <p:nvPr/>
        </p:nvSpPr>
        <p:spPr>
          <a:xfrm>
            <a:off x="5801956" y="3346119"/>
            <a:ext cx="4194958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>
              <a:lnSpc>
                <a:spcPts val="1302"/>
              </a:lnSpc>
            </a:pP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This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code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classifies your goods.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Receiving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countries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use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it</a:t>
            </a:r>
            <a:r>
              <a:rPr sz="1102" spc="-1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together 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with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the country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of origin of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contents to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decide</a:t>
            </a:r>
            <a:r>
              <a:rPr lang="en-US" sz="1102" spc="-5" dirty="0">
                <a:solidFill>
                  <a:srgbClr val="5A5A5F"/>
                </a:solidFill>
                <a:latin typeface="Arial"/>
                <a:cs typeface="Arial"/>
              </a:rPr>
              <a:t>: a) whether </a:t>
            </a:r>
            <a:r>
              <a:rPr lang="en-US" sz="1102" dirty="0">
                <a:solidFill>
                  <a:srgbClr val="5A5A5F"/>
                </a:solidFill>
                <a:latin typeface="Arial"/>
                <a:cs typeface="Arial"/>
              </a:rPr>
              <a:t>to </a:t>
            </a:r>
            <a:r>
              <a:rPr lang="en-US" sz="1102" spc="-5" dirty="0">
                <a:solidFill>
                  <a:srgbClr val="5A5A5F"/>
                </a:solidFill>
                <a:latin typeface="Arial"/>
                <a:cs typeface="Arial"/>
              </a:rPr>
              <a:t>permit  </a:t>
            </a:r>
            <a:r>
              <a:rPr lang="en-US" sz="1102" spc="-20" dirty="0">
                <a:solidFill>
                  <a:srgbClr val="5A5A5F"/>
                </a:solidFill>
                <a:latin typeface="Arial"/>
                <a:cs typeface="Arial"/>
              </a:rPr>
              <a:t>entry, and, b)</a:t>
            </a:r>
            <a:r>
              <a:rPr lang="en-US" sz="1102" spc="-5" dirty="0">
                <a:solidFill>
                  <a:srgbClr val="5A5A5F"/>
                </a:solidFill>
                <a:latin typeface="Arial"/>
                <a:cs typeface="Arial"/>
              </a:rPr>
              <a:t> percentage of duties and taxes.</a:t>
            </a:r>
            <a:endParaRPr lang="en-US" sz="1102" spc="-20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5090">
              <a:lnSpc>
                <a:spcPts val="1302"/>
              </a:lnSpc>
            </a:pPr>
            <a:r>
              <a:rPr lang="en-US" sz="1102" spc="-20" dirty="0">
                <a:solidFill>
                  <a:srgbClr val="5A5A5F"/>
                </a:solidFill>
                <a:latin typeface="Arial"/>
                <a:cs typeface="Arial"/>
              </a:rPr>
              <a:t>Note:</a:t>
            </a:r>
            <a:r>
              <a:rPr lang="en-US" sz="11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If </a:t>
            </a:r>
            <a:r>
              <a:rPr lang="en-US" sz="1102" dirty="0">
                <a:solidFill>
                  <a:srgbClr val="5A5A5F"/>
                </a:solidFill>
                <a:latin typeface="Arial"/>
                <a:cs typeface="Arial"/>
              </a:rPr>
              <a:t>HS Code is not included or incorrect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,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your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item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could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be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stopped,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delayed or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refused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entry in</a:t>
            </a:r>
            <a:r>
              <a:rPr sz="1102" spc="-6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customs.</a:t>
            </a:r>
            <a:endParaRPr lang="nl-BE" sz="11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5090">
              <a:lnSpc>
                <a:spcPts val="1302"/>
              </a:lnSpc>
            </a:pPr>
            <a:endParaRPr lang="nl-BE" sz="11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5090">
              <a:lnSpc>
                <a:spcPts val="1302"/>
              </a:lnSpc>
            </a:pPr>
            <a:r>
              <a:rPr lang="nl-BE" sz="1102" dirty="0" err="1">
                <a:solidFill>
                  <a:srgbClr val="5A5A5F"/>
                </a:solidFill>
                <a:latin typeface="Arial"/>
                <a:cs typeface="Arial"/>
              </a:rPr>
              <a:t>Where</a:t>
            </a: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102" dirty="0" err="1">
                <a:solidFill>
                  <a:srgbClr val="5A5A5F"/>
                </a:solidFill>
                <a:latin typeface="Arial"/>
                <a:cs typeface="Arial"/>
              </a:rPr>
              <a:t>to</a:t>
            </a: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102" dirty="0" err="1">
                <a:solidFill>
                  <a:srgbClr val="5A5A5F"/>
                </a:solidFill>
                <a:latin typeface="Arial"/>
                <a:cs typeface="Arial"/>
              </a:rPr>
              <a:t>find</a:t>
            </a: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</a:rPr>
              <a:t>: </a:t>
            </a:r>
          </a:p>
          <a:p>
            <a:pPr marL="184174" marR="5090" indent="-171450">
              <a:lnSpc>
                <a:spcPts val="1302"/>
              </a:lnSpc>
              <a:buFontTx/>
              <a:buChar char="-"/>
            </a:pP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  <a:hlinkClick r:id="rId3"/>
              </a:rPr>
              <a:t>URL NL</a:t>
            </a:r>
            <a:endParaRPr lang="nl-BE" sz="11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84174" marR="5090" indent="-171450">
              <a:lnSpc>
                <a:spcPts val="1302"/>
              </a:lnSpc>
              <a:buFontTx/>
              <a:buChar char="-"/>
            </a:pPr>
            <a:r>
              <a:rPr lang="nl-BE" sz="1102" dirty="0">
                <a:solidFill>
                  <a:srgbClr val="5A5A5F"/>
                </a:solidFill>
                <a:latin typeface="Arial"/>
                <a:cs typeface="Arial"/>
                <a:hlinkClick r:id="rId4"/>
              </a:rPr>
              <a:t>URL FR</a:t>
            </a:r>
            <a:endParaRPr sz="1102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26975" y="2397119"/>
            <a:ext cx="161589" cy="115784"/>
          </a:xfrm>
          <a:custGeom>
            <a:avLst/>
            <a:gdLst/>
            <a:ahLst/>
            <a:cxnLst/>
            <a:rect l="l" t="t" r="r" b="b"/>
            <a:pathLst>
              <a:path w="161289" h="115569">
                <a:moveTo>
                  <a:pt x="0" y="92443"/>
                </a:moveTo>
                <a:lnTo>
                  <a:pt x="109537" y="92443"/>
                </a:lnTo>
                <a:lnTo>
                  <a:pt x="109537" y="115201"/>
                </a:lnTo>
                <a:lnTo>
                  <a:pt x="160680" y="57543"/>
                </a:lnTo>
                <a:lnTo>
                  <a:pt x="109537" y="0"/>
                </a:lnTo>
                <a:lnTo>
                  <a:pt x="109537" y="22644"/>
                </a:lnTo>
                <a:lnTo>
                  <a:pt x="0" y="22644"/>
                </a:lnTo>
              </a:path>
            </a:pathLst>
          </a:custGeom>
          <a:ln w="12700">
            <a:solidFill>
              <a:srgbClr val="EF2637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" name="object 22"/>
          <p:cNvSpPr/>
          <p:nvPr/>
        </p:nvSpPr>
        <p:spPr>
          <a:xfrm>
            <a:off x="5426975" y="3586659"/>
            <a:ext cx="161589" cy="115784"/>
          </a:xfrm>
          <a:custGeom>
            <a:avLst/>
            <a:gdLst/>
            <a:ahLst/>
            <a:cxnLst/>
            <a:rect l="l" t="t" r="r" b="b"/>
            <a:pathLst>
              <a:path w="161289" h="115570">
                <a:moveTo>
                  <a:pt x="0" y="92443"/>
                </a:moveTo>
                <a:lnTo>
                  <a:pt x="109537" y="92443"/>
                </a:lnTo>
                <a:lnTo>
                  <a:pt x="109537" y="115201"/>
                </a:lnTo>
                <a:lnTo>
                  <a:pt x="160680" y="57543"/>
                </a:lnTo>
                <a:lnTo>
                  <a:pt x="109537" y="0"/>
                </a:lnTo>
                <a:lnTo>
                  <a:pt x="109537" y="22644"/>
                </a:lnTo>
                <a:lnTo>
                  <a:pt x="0" y="22644"/>
                </a:lnTo>
              </a:path>
            </a:pathLst>
          </a:custGeom>
          <a:ln w="12700">
            <a:solidFill>
              <a:srgbClr val="EF2637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" name="object 19"/>
          <p:cNvSpPr txBox="1"/>
          <p:nvPr/>
        </p:nvSpPr>
        <p:spPr>
          <a:xfrm>
            <a:off x="5801956" y="2321447"/>
            <a:ext cx="4194958" cy="334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>
              <a:lnSpc>
                <a:spcPts val="1302"/>
              </a:lnSpc>
            </a:pPr>
            <a:r>
              <a:rPr lang="en-US" sz="1102" dirty="0">
                <a:solidFill>
                  <a:srgbClr val="5A5A5F"/>
                </a:solidFill>
                <a:latin typeface="Arial"/>
                <a:cs typeface="Arial"/>
              </a:rPr>
              <a:t>This group of information allows faster processing, increased quality of delivery and better returns quality (as applicable)</a:t>
            </a:r>
            <a:r>
              <a:rPr lang="en-US" sz="1102" spc="-5" dirty="0">
                <a:solidFill>
                  <a:srgbClr val="5A5A5F"/>
                </a:solidFill>
                <a:latin typeface="Arial"/>
                <a:cs typeface="Arial"/>
              </a:rPr>
              <a:t>.</a:t>
            </a:r>
            <a:endParaRPr sz="110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11112001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EAD Requirements ? (2/2)</a:t>
            </a:r>
            <a:endParaRPr b="1" spc="-5" dirty="0">
              <a:solidFill>
                <a:schemeClr val="accent1"/>
              </a:solidFill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99495" y="2166767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4" name="object 4"/>
          <p:cNvSpPr/>
          <p:nvPr/>
        </p:nvSpPr>
        <p:spPr>
          <a:xfrm>
            <a:off x="2799495" y="4956585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5" name="object 5"/>
          <p:cNvSpPr/>
          <p:nvPr/>
        </p:nvSpPr>
        <p:spPr>
          <a:xfrm>
            <a:off x="2831718" y="3505341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6" name="object 6"/>
          <p:cNvSpPr/>
          <p:nvPr/>
        </p:nvSpPr>
        <p:spPr>
          <a:xfrm>
            <a:off x="2786772" y="4650641"/>
            <a:ext cx="714937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053" y="0"/>
                </a:lnTo>
              </a:path>
            </a:pathLst>
          </a:custGeom>
          <a:ln w="6350">
            <a:solidFill>
              <a:srgbClr val="ACACA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7" name="object 7"/>
          <p:cNvSpPr txBox="1"/>
          <p:nvPr/>
        </p:nvSpPr>
        <p:spPr>
          <a:xfrm>
            <a:off x="2224129" y="1383848"/>
            <a:ext cx="2310599" cy="68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3" dirty="0">
                <a:solidFill>
                  <a:srgbClr val="EF2637"/>
                </a:solidFill>
                <a:latin typeface="Arial"/>
                <a:cs typeface="Arial"/>
              </a:rPr>
              <a:t>Data Required</a:t>
            </a:r>
            <a:endParaRPr sz="1703" dirty="0">
              <a:latin typeface="Arial"/>
              <a:cs typeface="Arial"/>
            </a:endParaRPr>
          </a:p>
          <a:p>
            <a:pPr marR="94795" algn="ctr">
              <a:spcBef>
                <a:spcPts val="1658"/>
              </a:spcBef>
            </a:pPr>
            <a:r>
              <a:rPr sz="1302" b="1" spc="-5" dirty="0">
                <a:solidFill>
                  <a:srgbClr val="5A5A5F"/>
                </a:solidFill>
                <a:latin typeface="Arial"/>
                <a:cs typeface="Arial"/>
              </a:rPr>
              <a:t>Customs</a:t>
            </a:r>
            <a:r>
              <a:rPr sz="1302" b="1" spc="-9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info</a:t>
            </a:r>
            <a:endParaRPr sz="130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6772" y="2225122"/>
            <a:ext cx="2077122" cy="1040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07" marR="5090" indent="-143783"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Item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details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: </a:t>
            </a:r>
          </a:p>
          <a:p>
            <a:pPr marL="642569" marR="5090" lvl="1" indent="-171776">
              <a:buClr>
                <a:srgbClr val="EF2637"/>
              </a:buClr>
              <a:buFont typeface="Arial" panose="020B0604020202020204" pitchFamily="34" charset="0"/>
              <a:buChar char="•"/>
              <a:tabLst>
                <a:tab pos="157143" algn="l"/>
              </a:tabLst>
            </a:pP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d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escription </a:t>
            </a:r>
            <a:endParaRPr lang="en-US" sz="10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642569" marR="5090" lvl="1" indent="-171776">
              <a:buClr>
                <a:srgbClr val="EF2637"/>
              </a:buClr>
              <a:buFont typeface="Arial" panose="020B0604020202020204" pitchFamily="34" charset="0"/>
              <a:buChar char="•"/>
              <a:tabLst>
                <a:tab pos="157143" algn="l"/>
              </a:tabLst>
            </a:pPr>
            <a:r>
              <a:rPr sz="1002" spc="-15" dirty="0">
                <a:solidFill>
                  <a:srgbClr val="5A5A5F"/>
                </a:solidFill>
                <a:latin typeface="Arial"/>
                <a:cs typeface="Arial"/>
              </a:rPr>
              <a:t>quantity</a:t>
            </a:r>
            <a:endParaRPr lang="en-US" sz="1002" spc="-15" dirty="0">
              <a:solidFill>
                <a:srgbClr val="5A5A5F"/>
              </a:solidFill>
              <a:latin typeface="Arial"/>
              <a:cs typeface="Arial"/>
            </a:endParaRPr>
          </a:p>
          <a:p>
            <a:pPr marL="642569" marR="5090" lvl="1" indent="-171776">
              <a:buClr>
                <a:srgbClr val="EF2637"/>
              </a:buClr>
              <a:buFont typeface="Arial" panose="020B0604020202020204" pitchFamily="34" charset="0"/>
              <a:buChar char="•"/>
              <a:tabLst>
                <a:tab pos="157143" algn="l"/>
              </a:tabLst>
            </a:pP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weight</a:t>
            </a:r>
            <a:endParaRPr lang="en-US" sz="1002" spc="-5" dirty="0">
              <a:solidFill>
                <a:srgbClr val="5A5A5F"/>
              </a:solidFill>
              <a:latin typeface="Arial"/>
              <a:cs typeface="Arial"/>
            </a:endParaRPr>
          </a:p>
          <a:p>
            <a:pPr marL="642569" marR="5090" lvl="1" indent="-171776">
              <a:buClr>
                <a:srgbClr val="EF2637"/>
              </a:buClr>
              <a:buFont typeface="Arial" panose="020B0604020202020204" pitchFamily="34" charset="0"/>
              <a:buChar char="•"/>
              <a:tabLst>
                <a:tab pos="157143" algn="l"/>
              </a:tabLst>
            </a:pP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value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of</a:t>
            </a:r>
            <a:r>
              <a:rPr sz="1002" spc="-8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contents</a:t>
            </a:r>
            <a:endParaRPr sz="1002" dirty="0">
              <a:latin typeface="Arial"/>
              <a:cs typeface="Arial"/>
            </a:endParaRPr>
          </a:p>
          <a:p>
            <a:pPr marL="156507" indent="-143783">
              <a:spcBef>
                <a:spcPts val="852"/>
              </a:spcBef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Postage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paid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and insurance</a:t>
            </a:r>
            <a:r>
              <a:rPr sz="1002" spc="-9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costs</a:t>
            </a:r>
            <a:endParaRPr sz="1002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7875" y="3598061"/>
            <a:ext cx="2545814" cy="15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07" marR="5090" indent="-143783">
              <a:lnSpc>
                <a:spcPct val="108300"/>
              </a:lnSpc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S10 – 13 character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barcode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 – item ID</a:t>
            </a:r>
            <a:endParaRPr sz="100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1955" y="1383848"/>
            <a:ext cx="1925075" cy="26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en-US" sz="1703" dirty="0">
                <a:solidFill>
                  <a:srgbClr val="EF2637"/>
                </a:solidFill>
                <a:latin typeface="Arial"/>
                <a:cs typeface="Arial"/>
              </a:rPr>
              <a:t>Reasoning</a:t>
            </a:r>
            <a:endParaRPr sz="1703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6858" y="1756835"/>
            <a:ext cx="422117" cy="42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2" name="object 12"/>
          <p:cNvSpPr txBox="1"/>
          <p:nvPr/>
        </p:nvSpPr>
        <p:spPr>
          <a:xfrm>
            <a:off x="5823485" y="2222774"/>
            <a:ext cx="4219769" cy="2466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431984" algn="just"/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R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equired for </a:t>
            </a:r>
            <a:r>
              <a:rPr sz="1002" spc="-10" dirty="0">
                <a:solidFill>
                  <a:srgbClr val="5A5A5F"/>
                </a:solidFill>
                <a:latin typeface="Arial"/>
                <a:cs typeface="Arial"/>
              </a:rPr>
              <a:t>security,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processing and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customs 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clearance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purposes by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the receiving </a:t>
            </a:r>
            <a:r>
              <a:rPr sz="1002" spc="-10" dirty="0">
                <a:solidFill>
                  <a:srgbClr val="5A5A5F"/>
                </a:solidFill>
                <a:latin typeface="Arial"/>
                <a:cs typeface="Arial"/>
              </a:rPr>
              <a:t>country.</a:t>
            </a:r>
            <a:r>
              <a:rPr lang="nl-BE" sz="1002" spc="-1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spc="-10" dirty="0">
                <a:solidFill>
                  <a:srgbClr val="5A5A5F"/>
                </a:solidFill>
                <a:latin typeface="Arial"/>
                <a:cs typeface="Arial"/>
              </a:rPr>
              <a:t>Incorrect or incomplete data will lead to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:</a:t>
            </a:r>
            <a:endParaRPr lang="en-US" sz="10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431984" algn="just"/>
            <a:endParaRPr sz="1002" dirty="0">
              <a:latin typeface="Arial"/>
              <a:cs typeface="Arial"/>
            </a:endParaRPr>
          </a:p>
          <a:p>
            <a:pPr marL="184500" marR="58530" indent="-171776">
              <a:buFont typeface="Wingdings" panose="05000000000000000000" pitchFamily="2" charset="2"/>
              <a:buChar char="§"/>
              <a:tabLst>
                <a:tab pos="157143" algn="l"/>
              </a:tabLst>
            </a:pP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Incorrect customs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fees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– meaning your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items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could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be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charged</a:t>
            </a:r>
            <a:r>
              <a:rPr sz="1002" spc="-10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tax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at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a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higher</a:t>
            </a:r>
            <a:r>
              <a:rPr sz="1002" spc="-8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rate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.</a:t>
            </a:r>
          </a:p>
          <a:p>
            <a:pPr marL="184500" marR="73164" indent="-171776">
              <a:buFont typeface="Wingdings" panose="05000000000000000000" pitchFamily="2" charset="2"/>
              <a:buChar char="§"/>
              <a:tabLst>
                <a:tab pos="157143" algn="l"/>
              </a:tabLst>
            </a:pPr>
            <a:r>
              <a:rPr lang="en-US" sz="1002" spc="-30" dirty="0">
                <a:solidFill>
                  <a:srgbClr val="5A5A5F"/>
                </a:solidFill>
                <a:latin typeface="Arial"/>
                <a:cs typeface="Arial"/>
              </a:rPr>
              <a:t>Delays and denied entry -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if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customs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believe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they could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have been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mis-declared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or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that there could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be undeclared prohibited</a:t>
            </a:r>
            <a:r>
              <a:rPr sz="1002" spc="-7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goods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.</a:t>
            </a:r>
          </a:p>
          <a:p>
            <a:pPr marL="184500" indent="-171776">
              <a:buFont typeface="Wingdings" panose="05000000000000000000" pitchFamily="2" charset="2"/>
              <a:buChar char="§"/>
              <a:tabLst>
                <a:tab pos="157143" algn="l"/>
              </a:tabLst>
            </a:pP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Application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of additional penalty processing</a:t>
            </a:r>
            <a:r>
              <a:rPr sz="1002" spc="-6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costs</a:t>
            </a:r>
            <a:endParaRPr lang="nl-BE" sz="1002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>
              <a:tabLst>
                <a:tab pos="157143" algn="l"/>
              </a:tabLst>
            </a:pPr>
            <a:endParaRPr sz="1002" dirty="0">
              <a:latin typeface="Arial"/>
              <a:cs typeface="Arial"/>
            </a:endParaRPr>
          </a:p>
          <a:p>
            <a:pPr marL="12724" marR="5090"/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The S10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–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barcode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 item identifier, e.g.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RG005471046BE,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is used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to reference the customs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data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for receiving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postal authorities. 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If the S10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barcode is not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provided, items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could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be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charged,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delayed or </a:t>
            </a:r>
            <a:r>
              <a:rPr lang="nl-BE" sz="1002" spc="-5" dirty="0" err="1">
                <a:solidFill>
                  <a:srgbClr val="5A5A5F"/>
                </a:solidFill>
                <a:latin typeface="Arial"/>
                <a:cs typeface="Arial"/>
              </a:rPr>
              <a:t>denied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entry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,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as if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you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had not provided any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customs</a:t>
            </a:r>
            <a:r>
              <a:rPr sz="1002" spc="-8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information</a:t>
            </a:r>
          </a:p>
          <a:p>
            <a:pPr marL="12724" marR="5090"/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Note: For untracked items, customers will be require to provide an S10 barcode format </a:t>
            </a:r>
            <a:r>
              <a:rPr lang="en-US" sz="1002" i="1" spc="-5" dirty="0">
                <a:solidFill>
                  <a:srgbClr val="5A5A5F"/>
                </a:solidFill>
                <a:latin typeface="Arial"/>
                <a:cs typeface="Arial"/>
              </a:rPr>
              <a:t>UX XXX </a:t>
            </a:r>
            <a:r>
              <a:rPr lang="en-US" sz="1002" i="1" spc="-5" dirty="0" err="1">
                <a:solidFill>
                  <a:srgbClr val="5A5A5F"/>
                </a:solidFill>
                <a:latin typeface="Arial"/>
                <a:cs typeface="Arial"/>
              </a:rPr>
              <a:t>XXX</a:t>
            </a:r>
            <a:r>
              <a:rPr lang="en-US" sz="1002" i="1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i="1" spc="-5" dirty="0" err="1">
                <a:solidFill>
                  <a:srgbClr val="5A5A5F"/>
                </a:solidFill>
                <a:latin typeface="Arial"/>
                <a:cs typeface="Arial"/>
              </a:rPr>
              <a:t>XXX</a:t>
            </a:r>
            <a:r>
              <a:rPr lang="en-US" sz="1002" i="1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BE.  Please contact your Business </a:t>
            </a:r>
            <a:r>
              <a:rPr lang="en-US" sz="1002" spc="-5" dirty="0" err="1">
                <a:solidFill>
                  <a:srgbClr val="5A5A5F"/>
                </a:solidFill>
                <a:latin typeface="Arial"/>
                <a:cs typeface="Arial"/>
              </a:rPr>
              <a:t>eSolutions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 Manager</a:t>
            </a:r>
            <a:endParaRPr sz="1002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1956" y="5027015"/>
            <a:ext cx="4197502" cy="123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Either email or telephone data is</a:t>
            </a:r>
            <a:r>
              <a:rPr lang="nl-BE" sz="10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mandatory for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EAD and is used to process and collect customs fees.,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spc="-5" dirty="0">
                <a:solidFill>
                  <a:srgbClr val="5A5A5F"/>
                </a:solidFill>
                <a:latin typeface="Arial"/>
                <a:cs typeface="Arial"/>
              </a:rPr>
              <a:t>It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is useful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for </a:t>
            </a:r>
            <a:r>
              <a:rPr sz="1002" dirty="0" err="1">
                <a:solidFill>
                  <a:srgbClr val="5A5A5F"/>
                </a:solidFill>
                <a:latin typeface="Arial"/>
                <a:cs typeface="Arial"/>
              </a:rPr>
              <a:t>receivin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g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post</a:t>
            </a:r>
            <a:r>
              <a:rPr lang="nl-BE" sz="1002" spc="-5" dirty="0">
                <a:solidFill>
                  <a:srgbClr val="5A5A5F"/>
                </a:solidFill>
                <a:latin typeface="Arial"/>
                <a:cs typeface="Arial"/>
              </a:rPr>
              <a:t>s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 and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customs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authorities</a:t>
            </a:r>
            <a:r>
              <a:rPr lang="nl-BE" sz="1002" spc="-5" dirty="0">
                <a:solidFill>
                  <a:srgbClr val="5A5A5F"/>
                </a:solidFill>
                <a:latin typeface="Arial"/>
                <a:cs typeface="Arial"/>
              </a:rPr>
              <a:t>, </a:t>
            </a:r>
            <a:r>
              <a:rPr lang="nl-BE" sz="1002" spc="-5" dirty="0" err="1">
                <a:solidFill>
                  <a:srgbClr val="5A5A5F"/>
                </a:solidFill>
                <a:latin typeface="Arial"/>
                <a:cs typeface="Arial"/>
              </a:rPr>
              <a:t>allowing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them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to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contact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the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adressee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if </a:t>
            </a:r>
            <a:r>
              <a:rPr lang="nl-BE" sz="1002" spc="-5" dirty="0" err="1">
                <a:solidFill>
                  <a:srgbClr val="5A5A5F"/>
                </a:solidFill>
                <a:latin typeface="Arial"/>
                <a:cs typeface="Arial"/>
              </a:rPr>
              <a:t>an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item is held in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customs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or undeliverable due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to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addressing problems.</a:t>
            </a:r>
            <a:endParaRPr lang="en-US" sz="1002" spc="-5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5090"/>
            <a:endParaRPr lang="en-US" sz="1002" spc="-5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724" marR="5090"/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Also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,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 this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information will enable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provision of enhancements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,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such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</a:t>
            </a:r>
            <a:r>
              <a:rPr lang="nl-BE" sz="1002" spc="-5" dirty="0">
                <a:solidFill>
                  <a:srgbClr val="5A5A5F"/>
                </a:solidFill>
                <a:latin typeface="Arial"/>
                <a:cs typeface="Arial"/>
              </a:rPr>
              <a:t>s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 automatic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SMS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or email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notifications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and delivery</a:t>
            </a:r>
            <a:r>
              <a:rPr sz="1002" spc="-1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choices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for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the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addressee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, as more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posts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implement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002" dirty="0" err="1">
                <a:solidFill>
                  <a:srgbClr val="5A5A5F"/>
                </a:solidFill>
                <a:latin typeface="Arial"/>
                <a:cs typeface="Arial"/>
              </a:rPr>
              <a:t>this</a:t>
            </a:r>
            <a:r>
              <a:rPr lang="nl-BE" sz="1002" dirty="0">
                <a:solidFill>
                  <a:srgbClr val="5A5A5F"/>
                </a:solidFill>
                <a:latin typeface="Arial"/>
                <a:cs typeface="Arial"/>
              </a:rPr>
              <a:t> type of solution.</a:t>
            </a:r>
            <a:endParaRPr sz="1002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26975" y="2263555"/>
            <a:ext cx="161589" cy="115784"/>
          </a:xfrm>
          <a:custGeom>
            <a:avLst/>
            <a:gdLst/>
            <a:ahLst/>
            <a:cxnLst/>
            <a:rect l="l" t="t" r="r" b="b"/>
            <a:pathLst>
              <a:path w="161289" h="115569">
                <a:moveTo>
                  <a:pt x="0" y="92443"/>
                </a:moveTo>
                <a:lnTo>
                  <a:pt x="109537" y="92443"/>
                </a:lnTo>
                <a:lnTo>
                  <a:pt x="109537" y="115201"/>
                </a:lnTo>
                <a:lnTo>
                  <a:pt x="160680" y="57543"/>
                </a:lnTo>
                <a:lnTo>
                  <a:pt x="109537" y="0"/>
                </a:lnTo>
                <a:lnTo>
                  <a:pt x="109537" y="22644"/>
                </a:lnTo>
                <a:lnTo>
                  <a:pt x="0" y="22644"/>
                </a:lnTo>
              </a:path>
            </a:pathLst>
          </a:custGeom>
          <a:ln w="12700">
            <a:solidFill>
              <a:srgbClr val="EF2637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5" name="object 15"/>
          <p:cNvSpPr/>
          <p:nvPr/>
        </p:nvSpPr>
        <p:spPr>
          <a:xfrm>
            <a:off x="5400979" y="3630845"/>
            <a:ext cx="161589" cy="115784"/>
          </a:xfrm>
          <a:custGeom>
            <a:avLst/>
            <a:gdLst/>
            <a:ahLst/>
            <a:cxnLst/>
            <a:rect l="l" t="t" r="r" b="b"/>
            <a:pathLst>
              <a:path w="161289" h="115570">
                <a:moveTo>
                  <a:pt x="0" y="92443"/>
                </a:moveTo>
                <a:lnTo>
                  <a:pt x="109537" y="92443"/>
                </a:lnTo>
                <a:lnTo>
                  <a:pt x="109537" y="115201"/>
                </a:lnTo>
                <a:lnTo>
                  <a:pt x="160680" y="57543"/>
                </a:lnTo>
                <a:lnTo>
                  <a:pt x="109537" y="0"/>
                </a:lnTo>
                <a:lnTo>
                  <a:pt x="109537" y="22644"/>
                </a:lnTo>
                <a:lnTo>
                  <a:pt x="0" y="22644"/>
                </a:lnTo>
              </a:path>
            </a:pathLst>
          </a:custGeom>
          <a:ln w="12700">
            <a:solidFill>
              <a:srgbClr val="EF2637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6" name="object 16"/>
          <p:cNvSpPr/>
          <p:nvPr/>
        </p:nvSpPr>
        <p:spPr>
          <a:xfrm>
            <a:off x="5426975" y="5051317"/>
            <a:ext cx="161589" cy="115784"/>
          </a:xfrm>
          <a:custGeom>
            <a:avLst/>
            <a:gdLst/>
            <a:ahLst/>
            <a:cxnLst/>
            <a:rect l="l" t="t" r="r" b="b"/>
            <a:pathLst>
              <a:path w="161289" h="115570">
                <a:moveTo>
                  <a:pt x="0" y="92443"/>
                </a:moveTo>
                <a:lnTo>
                  <a:pt x="109537" y="92443"/>
                </a:lnTo>
                <a:lnTo>
                  <a:pt x="109537" y="115201"/>
                </a:lnTo>
                <a:lnTo>
                  <a:pt x="160680" y="57543"/>
                </a:lnTo>
                <a:lnTo>
                  <a:pt x="109537" y="0"/>
                </a:lnTo>
                <a:lnTo>
                  <a:pt x="109537" y="22644"/>
                </a:lnTo>
                <a:lnTo>
                  <a:pt x="0" y="22644"/>
                </a:lnTo>
              </a:path>
            </a:pathLst>
          </a:custGeom>
          <a:ln w="12700">
            <a:solidFill>
              <a:srgbClr val="EF2637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7" name="object 17"/>
          <p:cNvSpPr/>
          <p:nvPr/>
        </p:nvSpPr>
        <p:spPr>
          <a:xfrm>
            <a:off x="2236858" y="4531276"/>
            <a:ext cx="422117" cy="422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8" name="object 18"/>
          <p:cNvSpPr txBox="1"/>
          <p:nvPr/>
        </p:nvSpPr>
        <p:spPr>
          <a:xfrm>
            <a:off x="2786772" y="4650641"/>
            <a:ext cx="2348133" cy="5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302" b="1" spc="-5" dirty="0">
                <a:solidFill>
                  <a:srgbClr val="5A5A5F"/>
                </a:solidFill>
                <a:latin typeface="Arial"/>
                <a:cs typeface="Arial"/>
              </a:rPr>
              <a:t>Additional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product</a:t>
            </a:r>
            <a:r>
              <a:rPr sz="1302" b="1" spc="-9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features</a:t>
            </a:r>
            <a:endParaRPr sz="1302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152">
              <a:latin typeface="Times New Roman"/>
              <a:cs typeface="Times New Roman"/>
            </a:endParaRPr>
          </a:p>
          <a:p>
            <a:pPr marL="156507" indent="-143783"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Recipient </a:t>
            </a:r>
            <a:r>
              <a:rPr sz="1002" dirty="0">
                <a:solidFill>
                  <a:srgbClr val="5A5A5F"/>
                </a:solidFill>
                <a:latin typeface="Arial"/>
                <a:cs typeface="Arial"/>
              </a:rPr>
              <a:t>telephone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number and</a:t>
            </a:r>
            <a:r>
              <a:rPr sz="1002" spc="-7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002" spc="-5" dirty="0">
                <a:solidFill>
                  <a:srgbClr val="5A5A5F"/>
                </a:solidFill>
                <a:latin typeface="Arial"/>
                <a:cs typeface="Arial"/>
              </a:rPr>
              <a:t>email</a:t>
            </a:r>
            <a:endParaRPr sz="1002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0654" y="4104137"/>
            <a:ext cx="646013" cy="305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522" y="6494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3" name="object 3"/>
          <p:cNvSpPr/>
          <p:nvPr/>
        </p:nvSpPr>
        <p:spPr>
          <a:xfrm>
            <a:off x="8981090" y="6494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4" name="object 4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5" name="object 5"/>
          <p:cNvSpPr/>
          <p:nvPr/>
        </p:nvSpPr>
        <p:spPr>
          <a:xfrm>
            <a:off x="9301484" y="67508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6" name="object 6"/>
          <p:cNvSpPr/>
          <p:nvPr/>
        </p:nvSpPr>
        <p:spPr>
          <a:xfrm>
            <a:off x="9301484" y="659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9999" y="618382"/>
            <a:ext cx="11112001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CN23</a:t>
            </a:r>
            <a:r>
              <a:rPr lang="nl-BE" b="1" spc="-5" dirty="0">
                <a:solidFill>
                  <a:schemeClr val="accent1"/>
                </a:solidFill>
              </a:rPr>
              <a:t>: New digital/</a:t>
            </a:r>
            <a:r>
              <a:rPr lang="nl-BE" b="1" spc="-5" dirty="0" err="1">
                <a:solidFill>
                  <a:schemeClr val="accent1"/>
                </a:solidFill>
              </a:rPr>
              <a:t>electronic</a:t>
            </a:r>
            <a:r>
              <a:rPr lang="nl-BE" b="1" spc="-5" dirty="0">
                <a:solidFill>
                  <a:schemeClr val="accent1"/>
                </a:solidFill>
              </a:rPr>
              <a:t> </a:t>
            </a:r>
            <a:r>
              <a:rPr lang="nl-BE" b="1" spc="-5" dirty="0" err="1">
                <a:solidFill>
                  <a:schemeClr val="accent1"/>
                </a:solidFill>
              </a:rPr>
              <a:t>version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84" name="object 284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079856" y="2300936"/>
            <a:ext cx="421786" cy="15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002" b="1" spc="-5" dirty="0">
                <a:solidFill>
                  <a:srgbClr val="5A5A5F"/>
                </a:solidFill>
                <a:latin typeface="Arial"/>
                <a:cs typeface="Arial"/>
              </a:rPr>
              <a:t>Notes:</a:t>
            </a:r>
            <a:endParaRPr sz="1002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9856" y="2453618"/>
            <a:ext cx="1836723" cy="925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07" marR="288202" indent="-143783"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All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data</a:t>
            </a:r>
            <a:r>
              <a:rPr lang="en-US" sz="1002" spc="-9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needs 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to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be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submitted electronically</a:t>
            </a:r>
          </a:p>
          <a:p>
            <a:pPr marL="156507" marR="288202" indent="-143783">
              <a:buClr>
                <a:srgbClr val="EF2637"/>
              </a:buClr>
              <a:buChar char="•"/>
              <a:tabLst>
                <a:tab pos="157143" algn="l"/>
              </a:tabLst>
            </a:pP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Still, this CN23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label  needs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to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be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affixed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on</a:t>
            </a:r>
            <a:r>
              <a:rPr lang="en-US" sz="1002" spc="-5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the 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outside of </a:t>
            </a:r>
            <a:r>
              <a:rPr lang="en-US" sz="1002" dirty="0">
                <a:solidFill>
                  <a:srgbClr val="5A5A5F"/>
                </a:solidFill>
                <a:latin typeface="Arial"/>
                <a:cs typeface="Arial"/>
              </a:rPr>
              <a:t>the </a:t>
            </a:r>
            <a:r>
              <a:rPr lang="en-US" sz="1002" spc="-5" dirty="0">
                <a:solidFill>
                  <a:srgbClr val="5A5A5F"/>
                </a:solidFill>
                <a:latin typeface="Arial"/>
                <a:cs typeface="Arial"/>
              </a:rPr>
              <a:t>parcel</a:t>
            </a:r>
            <a:endParaRPr lang="en-US" sz="1002" dirty="0">
              <a:latin typeface="Arial"/>
              <a:cs typeface="Arial"/>
            </a:endParaRPr>
          </a:p>
          <a:p>
            <a:pPr marL="12724" marR="5090">
              <a:buClr>
                <a:srgbClr val="EF2637"/>
              </a:buClr>
              <a:tabLst>
                <a:tab pos="157143" algn="l"/>
              </a:tabLst>
            </a:pPr>
            <a:endParaRPr lang="en-US" sz="1002" spc="-5" dirty="0">
              <a:solidFill>
                <a:srgbClr val="5A5A5F"/>
              </a:solidFill>
              <a:latin typeface="Arial"/>
              <a:cs typeface="Arial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296006" y="2202100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19" name="object 219"/>
          <p:cNvSpPr/>
          <p:nvPr/>
        </p:nvSpPr>
        <p:spPr>
          <a:xfrm>
            <a:off x="1272977" y="220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0" name="object 220"/>
          <p:cNvSpPr/>
          <p:nvPr/>
        </p:nvSpPr>
        <p:spPr>
          <a:xfrm>
            <a:off x="3299510" y="220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1" name="object 221"/>
          <p:cNvSpPr/>
          <p:nvPr/>
        </p:nvSpPr>
        <p:spPr>
          <a:xfrm>
            <a:off x="1272977" y="23929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2" name="object 222"/>
          <p:cNvSpPr/>
          <p:nvPr/>
        </p:nvSpPr>
        <p:spPr>
          <a:xfrm>
            <a:off x="3299510" y="23929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3" name="object 223"/>
          <p:cNvSpPr/>
          <p:nvPr/>
        </p:nvSpPr>
        <p:spPr>
          <a:xfrm>
            <a:off x="1272977" y="25838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4" name="object 224"/>
          <p:cNvSpPr/>
          <p:nvPr/>
        </p:nvSpPr>
        <p:spPr>
          <a:xfrm>
            <a:off x="3299510" y="25838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5" name="object 225"/>
          <p:cNvSpPr/>
          <p:nvPr/>
        </p:nvSpPr>
        <p:spPr>
          <a:xfrm>
            <a:off x="1296006" y="2965514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6" name="object 226"/>
          <p:cNvSpPr/>
          <p:nvPr/>
        </p:nvSpPr>
        <p:spPr>
          <a:xfrm>
            <a:off x="1272977" y="2965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7" name="object 227"/>
          <p:cNvSpPr/>
          <p:nvPr/>
        </p:nvSpPr>
        <p:spPr>
          <a:xfrm>
            <a:off x="3299510" y="2965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8" name="object 228"/>
          <p:cNvSpPr/>
          <p:nvPr/>
        </p:nvSpPr>
        <p:spPr>
          <a:xfrm>
            <a:off x="1272977" y="3156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29" name="object 229"/>
          <p:cNvSpPr/>
          <p:nvPr/>
        </p:nvSpPr>
        <p:spPr>
          <a:xfrm>
            <a:off x="3299510" y="3156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0" name="object 230"/>
          <p:cNvSpPr txBox="1"/>
          <p:nvPr/>
        </p:nvSpPr>
        <p:spPr>
          <a:xfrm>
            <a:off x="1761373" y="1777524"/>
            <a:ext cx="1081876" cy="20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Per</a:t>
            </a:r>
            <a:r>
              <a:rPr sz="1302" b="1" spc="-10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302" b="1" spc="-105" dirty="0">
                <a:solidFill>
                  <a:srgbClr val="5A5A5F"/>
                </a:solidFill>
                <a:latin typeface="Arial"/>
                <a:cs typeface="Arial"/>
              </a:rPr>
              <a:t>s</a:t>
            </a:r>
            <a:r>
              <a:rPr lang="nl-BE" sz="1302" b="1" dirty="0">
                <a:solidFill>
                  <a:srgbClr val="5A5A5F"/>
                </a:solidFill>
                <a:latin typeface="Arial"/>
                <a:cs typeface="Arial"/>
              </a:rPr>
              <a:t>hipment</a:t>
            </a:r>
            <a:endParaRPr sz="1302" dirty="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256438" y="2187215"/>
            <a:ext cx="2044675" cy="775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 algn="just">
              <a:lnSpc>
                <a:spcPct val="113700"/>
              </a:lnSpc>
              <a:tabLst>
                <a:tab pos="2031407" algn="l"/>
              </a:tabLst>
            </a:pPr>
            <a:r>
              <a:rPr sz="1102" spc="-15" dirty="0">
                <a:solidFill>
                  <a:srgbClr val="5A5A5F"/>
                </a:solidFill>
                <a:latin typeface="Arial"/>
                <a:cs typeface="Arial"/>
              </a:rPr>
              <a:t>C</a:t>
            </a:r>
            <a:r>
              <a:rPr sz="1102" u="dash" spc="-15" dirty="0">
                <a:solidFill>
                  <a:srgbClr val="5A5A5F"/>
                </a:solidFill>
                <a:latin typeface="Arial"/>
                <a:cs typeface="Arial"/>
              </a:rPr>
              <a:t>ategory</a:t>
            </a:r>
            <a:r>
              <a:rPr lang="en-US" sz="1102" u="dash" spc="-15" dirty="0">
                <a:solidFill>
                  <a:srgbClr val="5A5A5F"/>
                </a:solidFill>
                <a:latin typeface="Arial"/>
                <a:cs typeface="Arial"/>
              </a:rPr>
              <a:t> (goods/</a:t>
            </a:r>
            <a:r>
              <a:rPr sz="1102" u="dash" spc="-15" dirty="0">
                <a:solidFill>
                  <a:srgbClr val="5A5A5F"/>
                </a:solidFill>
                <a:latin typeface="Arial"/>
                <a:cs typeface="Arial"/>
              </a:rPr>
              <a:t>documents</a:t>
            </a:r>
            <a:r>
              <a:rPr lang="en-US" sz="1102" u="dash" spc="-15" dirty="0">
                <a:solidFill>
                  <a:srgbClr val="5A5A5F"/>
                </a:solidFill>
                <a:latin typeface="Arial"/>
                <a:cs typeface="Arial"/>
              </a:rPr>
              <a:t>)</a:t>
            </a:r>
            <a:r>
              <a:rPr sz="1102" u="dash" spc="-15" dirty="0">
                <a:solidFill>
                  <a:srgbClr val="5A5A5F"/>
                </a:solidFill>
                <a:latin typeface="Arial"/>
                <a:cs typeface="Arial"/>
              </a:rPr>
              <a:t>  </a:t>
            </a:r>
            <a:r>
              <a:rPr sz="1102" spc="-20" dirty="0">
                <a:solidFill>
                  <a:srgbClr val="5A5A5F"/>
                </a:solidFill>
                <a:latin typeface="Arial"/>
                <a:cs typeface="Arial"/>
              </a:rPr>
              <a:t>V</a:t>
            </a:r>
            <a:r>
              <a:rPr sz="1102" u="dash" spc="-20" dirty="0">
                <a:solidFill>
                  <a:srgbClr val="5A5A5F"/>
                </a:solidFill>
                <a:latin typeface="Arial"/>
                <a:cs typeface="Arial"/>
              </a:rPr>
              <a:t>alue 	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 Sender’s</a:t>
            </a:r>
            <a:r>
              <a:rPr sz="1102" spc="-8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signature</a:t>
            </a:r>
            <a:endParaRPr sz="1102" dirty="0">
              <a:latin typeface="Arial"/>
              <a:cs typeface="Arial"/>
            </a:endParaRPr>
          </a:p>
          <a:p>
            <a:pPr marL="12724" algn="just">
              <a:spcBef>
                <a:spcPts val="180"/>
              </a:spcBef>
            </a:pP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(to certify</a:t>
            </a:r>
            <a:r>
              <a:rPr sz="1102" spc="-100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declaration)</a:t>
            </a:r>
            <a:endParaRPr sz="1102" dirty="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296006" y="3836827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3" name="object 233"/>
          <p:cNvSpPr txBox="1"/>
          <p:nvPr/>
        </p:nvSpPr>
        <p:spPr>
          <a:xfrm>
            <a:off x="1256438" y="2973842"/>
            <a:ext cx="2044675" cy="16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tabLst>
                <a:tab pos="2031407" algn="l"/>
              </a:tabLst>
            </a:pP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</a:t>
            </a:r>
            <a:r>
              <a:rPr sz="1102" u="dash" spc="-5" dirty="0">
                <a:solidFill>
                  <a:srgbClr val="5A5A5F"/>
                </a:solidFill>
                <a:latin typeface="Arial"/>
                <a:cs typeface="Arial"/>
              </a:rPr>
              <a:t>ate	</a:t>
            </a:r>
            <a:endParaRPr sz="1102"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272977" y="3836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5" name="object 235"/>
          <p:cNvSpPr/>
          <p:nvPr/>
        </p:nvSpPr>
        <p:spPr>
          <a:xfrm>
            <a:off x="3299510" y="3836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6" name="object 236"/>
          <p:cNvSpPr/>
          <p:nvPr/>
        </p:nvSpPr>
        <p:spPr>
          <a:xfrm>
            <a:off x="1296006" y="4218534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7" name="object 237"/>
          <p:cNvSpPr/>
          <p:nvPr/>
        </p:nvSpPr>
        <p:spPr>
          <a:xfrm>
            <a:off x="1272977" y="4218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8" name="object 238"/>
          <p:cNvSpPr/>
          <p:nvPr/>
        </p:nvSpPr>
        <p:spPr>
          <a:xfrm>
            <a:off x="3299510" y="4218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39" name="object 239"/>
          <p:cNvSpPr/>
          <p:nvPr/>
        </p:nvSpPr>
        <p:spPr>
          <a:xfrm>
            <a:off x="1296006" y="4409388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0" name="object 240"/>
          <p:cNvSpPr/>
          <p:nvPr/>
        </p:nvSpPr>
        <p:spPr>
          <a:xfrm>
            <a:off x="1272977" y="4409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1" name="object 241"/>
          <p:cNvSpPr/>
          <p:nvPr/>
        </p:nvSpPr>
        <p:spPr>
          <a:xfrm>
            <a:off x="3299510" y="4409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2" name="object 242"/>
          <p:cNvSpPr txBox="1"/>
          <p:nvPr/>
        </p:nvSpPr>
        <p:spPr>
          <a:xfrm>
            <a:off x="1761373" y="3412251"/>
            <a:ext cx="1081876" cy="20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302" b="1" dirty="0">
                <a:solidFill>
                  <a:srgbClr val="5A5A5F"/>
                </a:solidFill>
                <a:latin typeface="Arial"/>
                <a:cs typeface="Arial"/>
              </a:rPr>
              <a:t>Per</a:t>
            </a:r>
            <a:r>
              <a:rPr sz="1302" b="1" spc="-10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lang="nl-BE" sz="1302" b="1" dirty="0">
                <a:solidFill>
                  <a:srgbClr val="5A5A5F"/>
                </a:solidFill>
                <a:latin typeface="Arial"/>
                <a:cs typeface="Arial"/>
              </a:rPr>
              <a:t>shipment</a:t>
            </a:r>
            <a:endParaRPr sz="1302" dirty="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256437" y="3821943"/>
            <a:ext cx="1534462" cy="37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>
              <a:lnSpc>
                <a:spcPct val="113700"/>
              </a:lnSpc>
            </a:pPr>
            <a:r>
              <a:rPr sz="1102" spc="-10" dirty="0">
                <a:solidFill>
                  <a:srgbClr val="5A5A5F"/>
                </a:solidFill>
                <a:latin typeface="Arial"/>
                <a:cs typeface="Arial"/>
              </a:rPr>
              <a:t>Trade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tariff</a:t>
            </a:r>
            <a:r>
              <a:rPr sz="1102" spc="-8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(Harmonised  System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or HS)</a:t>
            </a:r>
            <a:r>
              <a:rPr sz="1102" spc="-8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code</a:t>
            </a:r>
            <a:endParaRPr sz="1102" dirty="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296006" y="5110887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5" name="object 245"/>
          <p:cNvSpPr/>
          <p:nvPr/>
        </p:nvSpPr>
        <p:spPr>
          <a:xfrm>
            <a:off x="1272977" y="51108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6" name="object 246"/>
          <p:cNvSpPr/>
          <p:nvPr/>
        </p:nvSpPr>
        <p:spPr>
          <a:xfrm>
            <a:off x="3299510" y="51108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7" name="object 247"/>
          <p:cNvSpPr/>
          <p:nvPr/>
        </p:nvSpPr>
        <p:spPr>
          <a:xfrm>
            <a:off x="1296006" y="5301740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8" name="object 248"/>
          <p:cNvSpPr/>
          <p:nvPr/>
        </p:nvSpPr>
        <p:spPr>
          <a:xfrm>
            <a:off x="1272977" y="5301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49" name="object 249"/>
          <p:cNvSpPr/>
          <p:nvPr/>
        </p:nvSpPr>
        <p:spPr>
          <a:xfrm>
            <a:off x="3299510" y="5301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0" name="object 250"/>
          <p:cNvSpPr/>
          <p:nvPr/>
        </p:nvSpPr>
        <p:spPr>
          <a:xfrm>
            <a:off x="1296006" y="5492593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1" name="object 251"/>
          <p:cNvSpPr/>
          <p:nvPr/>
        </p:nvSpPr>
        <p:spPr>
          <a:xfrm>
            <a:off x="1272977" y="5492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2" name="object 252"/>
          <p:cNvSpPr/>
          <p:nvPr/>
        </p:nvSpPr>
        <p:spPr>
          <a:xfrm>
            <a:off x="3299510" y="5492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3" name="object 253"/>
          <p:cNvSpPr/>
          <p:nvPr/>
        </p:nvSpPr>
        <p:spPr>
          <a:xfrm>
            <a:off x="1296006" y="5683447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4" name="object 254"/>
          <p:cNvSpPr/>
          <p:nvPr/>
        </p:nvSpPr>
        <p:spPr>
          <a:xfrm>
            <a:off x="1272977" y="568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5" name="object 255"/>
          <p:cNvSpPr/>
          <p:nvPr/>
        </p:nvSpPr>
        <p:spPr>
          <a:xfrm>
            <a:off x="3299510" y="568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6" name="object 256"/>
          <p:cNvSpPr/>
          <p:nvPr/>
        </p:nvSpPr>
        <p:spPr>
          <a:xfrm>
            <a:off x="1296006" y="5874300"/>
            <a:ext cx="199251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299" y="0"/>
                </a:lnTo>
              </a:path>
            </a:pathLst>
          </a:custGeom>
          <a:ln w="7620">
            <a:solidFill>
              <a:srgbClr val="5A5A5F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7" name="object 257"/>
          <p:cNvSpPr/>
          <p:nvPr/>
        </p:nvSpPr>
        <p:spPr>
          <a:xfrm>
            <a:off x="1272977" y="5874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8" name="object 258"/>
          <p:cNvSpPr/>
          <p:nvPr/>
        </p:nvSpPr>
        <p:spPr>
          <a:xfrm>
            <a:off x="3299510" y="5874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5A5A5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59" name="object 259"/>
          <p:cNvSpPr txBox="1"/>
          <p:nvPr/>
        </p:nvSpPr>
        <p:spPr>
          <a:xfrm>
            <a:off x="1256437" y="4226760"/>
            <a:ext cx="2044675" cy="670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Country of origin of</a:t>
            </a:r>
            <a:r>
              <a:rPr sz="1102" spc="-65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goods</a:t>
            </a:r>
            <a:endParaRPr sz="1102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2" dirty="0">
              <a:latin typeface="Times New Roman"/>
              <a:cs typeface="Times New Roman"/>
            </a:endParaRPr>
          </a:p>
          <a:p>
            <a:pPr marL="517236">
              <a:spcBef>
                <a:spcPts val="912"/>
              </a:spcBef>
            </a:pPr>
            <a:r>
              <a:rPr lang="nl-BE" sz="1302" b="1" dirty="0">
                <a:solidFill>
                  <a:srgbClr val="5A5A5F"/>
                </a:solidFill>
                <a:latin typeface="Arial"/>
                <a:cs typeface="Arial"/>
              </a:rPr>
              <a:t>Contents - per item</a:t>
            </a:r>
            <a:endParaRPr sz="1302" dirty="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256437" y="5119010"/>
            <a:ext cx="725879" cy="16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Description</a:t>
            </a:r>
            <a:endParaRPr sz="1102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267836" y="5287139"/>
            <a:ext cx="547113" cy="16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102" dirty="0">
                <a:solidFill>
                  <a:srgbClr val="5A5A5F"/>
                </a:solidFill>
                <a:latin typeface="Arial"/>
                <a:cs typeface="Arial"/>
              </a:rPr>
              <a:t>Quantity</a:t>
            </a:r>
            <a:endParaRPr sz="1102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256437" y="5500820"/>
            <a:ext cx="458683" cy="16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102" spc="-20" dirty="0">
                <a:solidFill>
                  <a:srgbClr val="5A5A5F"/>
                </a:solidFill>
                <a:latin typeface="Arial"/>
                <a:cs typeface="Arial"/>
              </a:rPr>
              <a:t>W</a:t>
            </a:r>
            <a:r>
              <a:rPr sz="1102" spc="-5" dirty="0">
                <a:solidFill>
                  <a:srgbClr val="5A5A5F"/>
                </a:solidFill>
                <a:latin typeface="Arial"/>
                <a:cs typeface="Arial"/>
              </a:rPr>
              <a:t>eight</a:t>
            </a:r>
            <a:endParaRPr sz="1102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256437" y="5691723"/>
            <a:ext cx="373437" cy="16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102" spc="-25" dirty="0">
                <a:solidFill>
                  <a:srgbClr val="5A5A5F"/>
                </a:solidFill>
                <a:latin typeface="Arial"/>
                <a:cs typeface="Arial"/>
              </a:rPr>
              <a:t>Value</a:t>
            </a:r>
            <a:endParaRPr sz="1102"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269155" y="1695376"/>
            <a:ext cx="370256" cy="370256"/>
          </a:xfrm>
          <a:custGeom>
            <a:avLst/>
            <a:gdLst/>
            <a:ahLst/>
            <a:cxnLst/>
            <a:rect l="l" t="t" r="r" b="b"/>
            <a:pathLst>
              <a:path w="369569" h="369569">
                <a:moveTo>
                  <a:pt x="184505" y="0"/>
                </a:moveTo>
                <a:lnTo>
                  <a:pt x="135459" y="6590"/>
                </a:lnTo>
                <a:lnTo>
                  <a:pt x="91385" y="25188"/>
                </a:lnTo>
                <a:lnTo>
                  <a:pt x="54043" y="54036"/>
                </a:lnTo>
                <a:lnTo>
                  <a:pt x="25192" y="91376"/>
                </a:lnTo>
                <a:lnTo>
                  <a:pt x="6591" y="135447"/>
                </a:lnTo>
                <a:lnTo>
                  <a:pt x="0" y="184492"/>
                </a:lnTo>
                <a:lnTo>
                  <a:pt x="6591" y="233543"/>
                </a:lnTo>
                <a:lnTo>
                  <a:pt x="25192" y="277618"/>
                </a:lnTo>
                <a:lnTo>
                  <a:pt x="54043" y="314960"/>
                </a:lnTo>
                <a:lnTo>
                  <a:pt x="91385" y="343809"/>
                </a:lnTo>
                <a:lnTo>
                  <a:pt x="135459" y="362408"/>
                </a:lnTo>
                <a:lnTo>
                  <a:pt x="184505" y="368998"/>
                </a:lnTo>
                <a:lnTo>
                  <a:pt x="233551" y="362408"/>
                </a:lnTo>
                <a:lnTo>
                  <a:pt x="277625" y="343809"/>
                </a:lnTo>
                <a:lnTo>
                  <a:pt x="314967" y="314960"/>
                </a:lnTo>
                <a:lnTo>
                  <a:pt x="343819" y="277618"/>
                </a:lnTo>
                <a:lnTo>
                  <a:pt x="362419" y="233543"/>
                </a:lnTo>
                <a:lnTo>
                  <a:pt x="369011" y="184492"/>
                </a:lnTo>
                <a:lnTo>
                  <a:pt x="362419" y="135447"/>
                </a:lnTo>
                <a:lnTo>
                  <a:pt x="343819" y="91376"/>
                </a:lnTo>
                <a:lnTo>
                  <a:pt x="314967" y="54036"/>
                </a:lnTo>
                <a:lnTo>
                  <a:pt x="277625" y="25188"/>
                </a:lnTo>
                <a:lnTo>
                  <a:pt x="233551" y="6590"/>
                </a:lnTo>
                <a:lnTo>
                  <a:pt x="184505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5" name="object 265"/>
          <p:cNvSpPr/>
          <p:nvPr/>
        </p:nvSpPr>
        <p:spPr>
          <a:xfrm>
            <a:off x="1269156" y="4605965"/>
            <a:ext cx="369696" cy="36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6" name="object 266"/>
          <p:cNvSpPr/>
          <p:nvPr/>
        </p:nvSpPr>
        <p:spPr>
          <a:xfrm>
            <a:off x="1269155" y="3340021"/>
            <a:ext cx="370256" cy="370256"/>
          </a:xfrm>
          <a:custGeom>
            <a:avLst/>
            <a:gdLst/>
            <a:ahLst/>
            <a:cxnLst/>
            <a:rect l="l" t="t" r="r" b="b"/>
            <a:pathLst>
              <a:path w="369569" h="369570">
                <a:moveTo>
                  <a:pt x="184505" y="0"/>
                </a:moveTo>
                <a:lnTo>
                  <a:pt x="135459" y="6590"/>
                </a:lnTo>
                <a:lnTo>
                  <a:pt x="91385" y="25188"/>
                </a:lnTo>
                <a:lnTo>
                  <a:pt x="54043" y="54036"/>
                </a:lnTo>
                <a:lnTo>
                  <a:pt x="25192" y="91376"/>
                </a:lnTo>
                <a:lnTo>
                  <a:pt x="6591" y="135447"/>
                </a:lnTo>
                <a:lnTo>
                  <a:pt x="0" y="184492"/>
                </a:lnTo>
                <a:lnTo>
                  <a:pt x="6591" y="233543"/>
                </a:lnTo>
                <a:lnTo>
                  <a:pt x="25192" y="277618"/>
                </a:lnTo>
                <a:lnTo>
                  <a:pt x="54043" y="314959"/>
                </a:lnTo>
                <a:lnTo>
                  <a:pt x="91385" y="343809"/>
                </a:lnTo>
                <a:lnTo>
                  <a:pt x="135459" y="362408"/>
                </a:lnTo>
                <a:lnTo>
                  <a:pt x="184505" y="368998"/>
                </a:lnTo>
                <a:lnTo>
                  <a:pt x="233551" y="362408"/>
                </a:lnTo>
                <a:lnTo>
                  <a:pt x="277625" y="343809"/>
                </a:lnTo>
                <a:lnTo>
                  <a:pt x="314967" y="314959"/>
                </a:lnTo>
                <a:lnTo>
                  <a:pt x="343819" y="277618"/>
                </a:lnTo>
                <a:lnTo>
                  <a:pt x="362419" y="233543"/>
                </a:lnTo>
                <a:lnTo>
                  <a:pt x="369011" y="184492"/>
                </a:lnTo>
                <a:lnTo>
                  <a:pt x="362419" y="135447"/>
                </a:lnTo>
                <a:lnTo>
                  <a:pt x="343819" y="91376"/>
                </a:lnTo>
                <a:lnTo>
                  <a:pt x="314967" y="54036"/>
                </a:lnTo>
                <a:lnTo>
                  <a:pt x="277625" y="25188"/>
                </a:lnTo>
                <a:lnTo>
                  <a:pt x="233551" y="6590"/>
                </a:lnTo>
                <a:lnTo>
                  <a:pt x="184505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7" name="object 267"/>
          <p:cNvSpPr/>
          <p:nvPr/>
        </p:nvSpPr>
        <p:spPr>
          <a:xfrm>
            <a:off x="1336913" y="1769943"/>
            <a:ext cx="234113" cy="108150"/>
          </a:xfrm>
          <a:custGeom>
            <a:avLst/>
            <a:gdLst/>
            <a:ahLst/>
            <a:cxnLst/>
            <a:rect l="l" t="t" r="r" b="b"/>
            <a:pathLst>
              <a:path w="233680" h="107950">
                <a:moveTo>
                  <a:pt x="7264" y="50495"/>
                </a:moveTo>
                <a:lnTo>
                  <a:pt x="0" y="53835"/>
                </a:lnTo>
                <a:lnTo>
                  <a:pt x="7251" y="57200"/>
                </a:lnTo>
                <a:lnTo>
                  <a:pt x="108915" y="104457"/>
                </a:lnTo>
                <a:lnTo>
                  <a:pt x="116154" y="107835"/>
                </a:lnTo>
                <a:lnTo>
                  <a:pt x="123380" y="104419"/>
                </a:lnTo>
                <a:lnTo>
                  <a:pt x="226072" y="55816"/>
                </a:lnTo>
                <a:lnTo>
                  <a:pt x="233286" y="52400"/>
                </a:lnTo>
                <a:lnTo>
                  <a:pt x="226009" y="49123"/>
                </a:lnTo>
                <a:lnTo>
                  <a:pt x="124409" y="3289"/>
                </a:lnTo>
                <a:lnTo>
                  <a:pt x="117119" y="0"/>
                </a:lnTo>
                <a:lnTo>
                  <a:pt x="109867" y="3340"/>
                </a:lnTo>
                <a:lnTo>
                  <a:pt x="7264" y="50495"/>
                </a:lnTo>
                <a:close/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8" name="object 268"/>
          <p:cNvSpPr/>
          <p:nvPr/>
        </p:nvSpPr>
        <p:spPr>
          <a:xfrm>
            <a:off x="1341044" y="1823159"/>
            <a:ext cx="225843" cy="167951"/>
          </a:xfrm>
          <a:custGeom>
            <a:avLst/>
            <a:gdLst/>
            <a:ahLst/>
            <a:cxnLst/>
            <a:rect l="l" t="t" r="r" b="b"/>
            <a:pathLst>
              <a:path w="225425" h="167639">
                <a:moveTo>
                  <a:pt x="0" y="0"/>
                </a:moveTo>
                <a:lnTo>
                  <a:pt x="0" y="105943"/>
                </a:lnTo>
                <a:lnTo>
                  <a:pt x="0" y="113931"/>
                </a:lnTo>
                <a:lnTo>
                  <a:pt x="7213" y="117348"/>
                </a:lnTo>
                <a:lnTo>
                  <a:pt x="104825" y="163664"/>
                </a:lnTo>
                <a:lnTo>
                  <a:pt x="112039" y="167081"/>
                </a:lnTo>
                <a:lnTo>
                  <a:pt x="119265" y="163690"/>
                </a:lnTo>
                <a:lnTo>
                  <a:pt x="217627" y="117335"/>
                </a:lnTo>
                <a:lnTo>
                  <a:pt x="224853" y="113931"/>
                </a:lnTo>
                <a:lnTo>
                  <a:pt x="224853" y="105943"/>
                </a:lnTo>
                <a:lnTo>
                  <a:pt x="224853" y="0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69" name="object 269"/>
          <p:cNvSpPr/>
          <p:nvPr/>
        </p:nvSpPr>
        <p:spPr>
          <a:xfrm>
            <a:off x="1485409" y="1898484"/>
            <a:ext cx="55984" cy="25447"/>
          </a:xfrm>
          <a:custGeom>
            <a:avLst/>
            <a:gdLst/>
            <a:ahLst/>
            <a:cxnLst/>
            <a:rect l="l" t="t" r="r" b="b"/>
            <a:pathLst>
              <a:path w="55880" h="25400">
                <a:moveTo>
                  <a:pt x="0" y="25311"/>
                </a:moveTo>
                <a:lnTo>
                  <a:pt x="55740" y="0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0" name="object 270"/>
          <p:cNvSpPr/>
          <p:nvPr/>
        </p:nvSpPr>
        <p:spPr>
          <a:xfrm>
            <a:off x="1398503" y="1795674"/>
            <a:ext cx="110694" cy="53439"/>
          </a:xfrm>
          <a:custGeom>
            <a:avLst/>
            <a:gdLst/>
            <a:ahLst/>
            <a:cxnLst/>
            <a:rect l="l" t="t" r="r" b="b"/>
            <a:pathLst>
              <a:path w="110490" h="53339">
                <a:moveTo>
                  <a:pt x="0" y="0"/>
                </a:moveTo>
                <a:lnTo>
                  <a:pt x="109956" y="53301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1" name="object 271"/>
          <p:cNvSpPr/>
          <p:nvPr/>
        </p:nvSpPr>
        <p:spPr>
          <a:xfrm>
            <a:off x="1453015" y="1878663"/>
            <a:ext cx="0" cy="113875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18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2" name="object 272"/>
          <p:cNvSpPr/>
          <p:nvPr/>
        </p:nvSpPr>
        <p:spPr>
          <a:xfrm>
            <a:off x="1336913" y="3419097"/>
            <a:ext cx="234113" cy="108150"/>
          </a:xfrm>
          <a:custGeom>
            <a:avLst/>
            <a:gdLst/>
            <a:ahLst/>
            <a:cxnLst/>
            <a:rect l="l" t="t" r="r" b="b"/>
            <a:pathLst>
              <a:path w="233680" h="107950">
                <a:moveTo>
                  <a:pt x="7264" y="50495"/>
                </a:moveTo>
                <a:lnTo>
                  <a:pt x="0" y="53835"/>
                </a:lnTo>
                <a:lnTo>
                  <a:pt x="7251" y="57200"/>
                </a:lnTo>
                <a:lnTo>
                  <a:pt x="108915" y="104457"/>
                </a:lnTo>
                <a:lnTo>
                  <a:pt x="116154" y="107835"/>
                </a:lnTo>
                <a:lnTo>
                  <a:pt x="123380" y="104419"/>
                </a:lnTo>
                <a:lnTo>
                  <a:pt x="226072" y="55816"/>
                </a:lnTo>
                <a:lnTo>
                  <a:pt x="233286" y="52400"/>
                </a:lnTo>
                <a:lnTo>
                  <a:pt x="226009" y="49123"/>
                </a:lnTo>
                <a:lnTo>
                  <a:pt x="124409" y="3289"/>
                </a:lnTo>
                <a:lnTo>
                  <a:pt x="117119" y="0"/>
                </a:lnTo>
                <a:lnTo>
                  <a:pt x="109867" y="3340"/>
                </a:lnTo>
                <a:lnTo>
                  <a:pt x="7264" y="50495"/>
                </a:lnTo>
                <a:close/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3" name="object 273"/>
          <p:cNvSpPr/>
          <p:nvPr/>
        </p:nvSpPr>
        <p:spPr>
          <a:xfrm>
            <a:off x="1341044" y="3472302"/>
            <a:ext cx="225843" cy="167951"/>
          </a:xfrm>
          <a:custGeom>
            <a:avLst/>
            <a:gdLst/>
            <a:ahLst/>
            <a:cxnLst/>
            <a:rect l="l" t="t" r="r" b="b"/>
            <a:pathLst>
              <a:path w="225425" h="167639">
                <a:moveTo>
                  <a:pt x="0" y="0"/>
                </a:moveTo>
                <a:lnTo>
                  <a:pt x="0" y="105943"/>
                </a:lnTo>
                <a:lnTo>
                  <a:pt x="0" y="113931"/>
                </a:lnTo>
                <a:lnTo>
                  <a:pt x="7213" y="117348"/>
                </a:lnTo>
                <a:lnTo>
                  <a:pt x="104825" y="163664"/>
                </a:lnTo>
                <a:lnTo>
                  <a:pt x="112039" y="167081"/>
                </a:lnTo>
                <a:lnTo>
                  <a:pt x="119265" y="163690"/>
                </a:lnTo>
                <a:lnTo>
                  <a:pt x="217627" y="117335"/>
                </a:lnTo>
                <a:lnTo>
                  <a:pt x="224853" y="113931"/>
                </a:lnTo>
                <a:lnTo>
                  <a:pt x="224853" y="105943"/>
                </a:lnTo>
                <a:lnTo>
                  <a:pt x="224853" y="0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4" name="object 274"/>
          <p:cNvSpPr/>
          <p:nvPr/>
        </p:nvSpPr>
        <p:spPr>
          <a:xfrm>
            <a:off x="1485409" y="3547627"/>
            <a:ext cx="55984" cy="25447"/>
          </a:xfrm>
          <a:custGeom>
            <a:avLst/>
            <a:gdLst/>
            <a:ahLst/>
            <a:cxnLst/>
            <a:rect l="l" t="t" r="r" b="b"/>
            <a:pathLst>
              <a:path w="55880" h="25400">
                <a:moveTo>
                  <a:pt x="0" y="25311"/>
                </a:moveTo>
                <a:lnTo>
                  <a:pt x="55740" y="0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5" name="object 275"/>
          <p:cNvSpPr/>
          <p:nvPr/>
        </p:nvSpPr>
        <p:spPr>
          <a:xfrm>
            <a:off x="1398503" y="3444817"/>
            <a:ext cx="110694" cy="53439"/>
          </a:xfrm>
          <a:custGeom>
            <a:avLst/>
            <a:gdLst/>
            <a:ahLst/>
            <a:cxnLst/>
            <a:rect l="l" t="t" r="r" b="b"/>
            <a:pathLst>
              <a:path w="110490" h="53339">
                <a:moveTo>
                  <a:pt x="0" y="0"/>
                </a:moveTo>
                <a:lnTo>
                  <a:pt x="109956" y="53301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276" name="object 276"/>
          <p:cNvSpPr/>
          <p:nvPr/>
        </p:nvSpPr>
        <p:spPr>
          <a:xfrm>
            <a:off x="1453015" y="3527806"/>
            <a:ext cx="0" cy="113875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18"/>
                </a:lnTo>
              </a:path>
            </a:pathLst>
          </a:custGeom>
          <a:ln w="11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4CAE4-D211-4F6F-A79A-EAA34F5F0D1A}"/>
              </a:ext>
            </a:extLst>
          </p:cNvPr>
          <p:cNvSpPr/>
          <p:nvPr/>
        </p:nvSpPr>
        <p:spPr>
          <a:xfrm>
            <a:off x="10018258" y="3450464"/>
            <a:ext cx="1959918" cy="9252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nl-BE" sz="1400" b="1" noProof="0" dirty="0">
                <a:latin typeface="Ariel"/>
              </a:rPr>
              <a:t>Electronic </a:t>
            </a:r>
            <a:r>
              <a:rPr lang="nl-BE" sz="1400" b="1" noProof="0" dirty="0" err="1">
                <a:latin typeface="Ariel"/>
              </a:rPr>
              <a:t>completed</a:t>
            </a:r>
            <a:r>
              <a:rPr lang="nl-BE" sz="1400" b="1" noProof="0" dirty="0">
                <a:latin typeface="Ariel"/>
              </a:rPr>
              <a:t> </a:t>
            </a:r>
            <a:r>
              <a:rPr lang="nl-BE" sz="1400" b="1" noProof="0" dirty="0" err="1">
                <a:latin typeface="Ariel"/>
              </a:rPr>
              <a:t>version</a:t>
            </a:r>
            <a:r>
              <a:rPr lang="nl-BE" sz="1400" b="1" noProof="0" dirty="0">
                <a:latin typeface="Ariel"/>
              </a:rPr>
              <a:t> of </a:t>
            </a:r>
            <a:r>
              <a:rPr lang="nl-BE" sz="1400" b="1" dirty="0">
                <a:latin typeface="Ariel"/>
              </a:rPr>
              <a:t>CN23:</a:t>
            </a:r>
          </a:p>
          <a:p>
            <a:pPr algn="ctr"/>
            <a:endParaRPr lang="nl-BE" sz="1400" b="1" dirty="0">
              <a:latin typeface="Ariel"/>
            </a:endParaRPr>
          </a:p>
          <a:p>
            <a:pPr algn="ctr"/>
            <a:r>
              <a:rPr lang="nl-BE" sz="1400" b="1" noProof="0" dirty="0" err="1">
                <a:latin typeface="Ariel"/>
              </a:rPr>
              <a:t>Available</a:t>
            </a:r>
            <a:r>
              <a:rPr lang="nl-BE" sz="1400" b="1" noProof="0" dirty="0">
                <a:latin typeface="Ariel"/>
              </a:rPr>
              <a:t> as </a:t>
            </a:r>
            <a:r>
              <a:rPr lang="nl-BE" sz="1400" b="1" dirty="0">
                <a:latin typeface="Ariel"/>
              </a:rPr>
              <a:t>of 16/1</a:t>
            </a:r>
            <a:r>
              <a:rPr lang="nl-BE" sz="1400" b="1" noProof="0" dirty="0">
                <a:latin typeface="Ariel"/>
              </a:rPr>
              <a:t>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E070A88-15DD-4B22-B8F4-BDC9A6E1A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7" t="9970" r="17427" b="15814"/>
          <a:stretch/>
        </p:blipFill>
        <p:spPr>
          <a:xfrm>
            <a:off x="3637941" y="2065632"/>
            <a:ext cx="5966133" cy="3808668"/>
          </a:xfrm>
          <a:prstGeom prst="rect">
            <a:avLst/>
          </a:prstGeom>
        </p:spPr>
      </p:pic>
      <p:cxnSp>
        <p:nvCxnSpPr>
          <p:cNvPr id="296" name="Rechte verbindingslijn met pijl 295">
            <a:extLst>
              <a:ext uri="{FF2B5EF4-FFF2-40B4-BE49-F238E27FC236}">
                <a16:creationId xmlns:a16="http://schemas.microsoft.com/office/drawing/2014/main" id="{C94292FD-7FAD-4AB4-A6A6-364EACAA76D8}"/>
              </a:ext>
            </a:extLst>
          </p:cNvPr>
          <p:cNvCxnSpPr>
            <a:cxnSpLocks/>
          </p:cNvCxnSpPr>
          <p:nvPr/>
        </p:nvCxnSpPr>
        <p:spPr>
          <a:xfrm>
            <a:off x="2956324" y="1956025"/>
            <a:ext cx="933129" cy="4502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Rechte verbindingslijn met pijl 298">
            <a:extLst>
              <a:ext uri="{FF2B5EF4-FFF2-40B4-BE49-F238E27FC236}">
                <a16:creationId xmlns:a16="http://schemas.microsoft.com/office/drawing/2014/main" id="{30948F64-CC0C-48F2-BC8D-3625FAF91191}"/>
              </a:ext>
            </a:extLst>
          </p:cNvPr>
          <p:cNvCxnSpPr>
            <a:cxnSpLocks/>
          </p:cNvCxnSpPr>
          <p:nvPr/>
        </p:nvCxnSpPr>
        <p:spPr>
          <a:xfrm>
            <a:off x="3025662" y="3427606"/>
            <a:ext cx="4431581" cy="64384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echte verbindingslijn met pijl 301">
            <a:extLst>
              <a:ext uri="{FF2B5EF4-FFF2-40B4-BE49-F238E27FC236}">
                <a16:creationId xmlns:a16="http://schemas.microsoft.com/office/drawing/2014/main" id="{9D410126-42FC-4BFB-8DE9-0BC55175438A}"/>
              </a:ext>
            </a:extLst>
          </p:cNvPr>
          <p:cNvCxnSpPr>
            <a:cxnSpLocks/>
          </p:cNvCxnSpPr>
          <p:nvPr/>
        </p:nvCxnSpPr>
        <p:spPr>
          <a:xfrm flipV="1">
            <a:off x="3422888" y="3968318"/>
            <a:ext cx="725266" cy="8086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4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9749" y="540000"/>
            <a:ext cx="11112001" cy="5170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 algn="just"/>
            <a:r>
              <a:rPr lang="en-US" b="1" dirty="0">
                <a:solidFill>
                  <a:srgbClr val="EF2637"/>
                </a:solidFill>
                <a:latin typeface="+mj-lt"/>
                <a:cs typeface="Arial"/>
              </a:rPr>
              <a:t>Technical Readiness</a:t>
            </a:r>
            <a:endParaRPr lang="en-US" b="1" dirty="0">
              <a:latin typeface="+mj-lt"/>
              <a:cs typeface="Arial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A44D1CC-31F3-4E6B-BE06-F9901425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771" indent="-180046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The following systems are ready to receive EAD:</a:t>
            </a:r>
          </a:p>
          <a:p>
            <a:pPr marL="12724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endParaRPr lang="en-US" sz="1803" dirty="0">
              <a:solidFill>
                <a:srgbClr val="5A5A5F"/>
              </a:solidFill>
              <a:latin typeface="Arial"/>
              <a:cs typeface="Arial"/>
            </a:endParaRPr>
          </a:p>
          <a:p>
            <a:pPr marL="1215154" lvl="2" indent="-286293" algn="just">
              <a:spcBef>
                <a:spcPts val="827"/>
              </a:spcBef>
              <a:buClr>
                <a:srgbClr val="EF2637"/>
              </a:buClr>
              <a:buFont typeface="Wingdings" panose="05000000000000000000" pitchFamily="2" charset="2"/>
              <a:buChar char="ü"/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Shipping Manager: back-end, API</a:t>
            </a:r>
          </a:p>
          <a:p>
            <a:pPr marL="1215154" lvl="2" indent="-286293" algn="just">
              <a:spcBef>
                <a:spcPts val="827"/>
              </a:spcBef>
              <a:buClr>
                <a:srgbClr val="EF2637"/>
              </a:buClr>
              <a:buFont typeface="Wingdings" panose="05000000000000000000" pitchFamily="2" charset="2"/>
              <a:buChar char="ü"/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LCI </a:t>
            </a:r>
          </a:p>
          <a:p>
            <a:pPr marL="12724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endParaRPr lang="en-US" sz="1803" dirty="0">
              <a:solidFill>
                <a:srgbClr val="5A5A5F"/>
              </a:solidFill>
              <a:latin typeface="Arial"/>
              <a:cs typeface="Arial"/>
            </a:endParaRPr>
          </a:p>
          <a:p>
            <a:pPr marL="299017" indent="-286293" algn="just">
              <a:spcBef>
                <a:spcPts val="827"/>
              </a:spcBef>
              <a:buClr>
                <a:srgbClr val="EF2637"/>
              </a:buClr>
              <a:tabLst>
                <a:tab pos="193407" algn="l"/>
              </a:tabLst>
            </a:pP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If you provide data by uploading files and need further information on the data format, please contact your </a:t>
            </a: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  <a:hlinkClick r:id="rId2"/>
              </a:rPr>
              <a:t>shippingmanager@bpost.be</a:t>
            </a:r>
            <a:r>
              <a:rPr lang="en-US" sz="1803" dirty="0">
                <a:solidFill>
                  <a:srgbClr val="5A5A5F"/>
                </a:solidFill>
                <a:latin typeface="Arial"/>
                <a:cs typeface="Arial"/>
              </a:rPr>
              <a:t> </a:t>
            </a:r>
          </a:p>
          <a:p>
            <a:endParaRPr lang="nl-BE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8</a:t>
            </a:fld>
            <a:endParaRPr dirty="0"/>
          </a:p>
        </p:txBody>
      </p:sp>
      <p:sp>
        <p:nvSpPr>
          <p:cNvPr id="3" name="Actieknop: Vooruit of Volgend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EAD903-8F0E-4CCB-94CD-F827FC5B17AB}"/>
              </a:ext>
            </a:extLst>
          </p:cNvPr>
          <p:cNvSpPr/>
          <p:nvPr/>
        </p:nvSpPr>
        <p:spPr>
          <a:xfrm>
            <a:off x="5362113" y="2574524"/>
            <a:ext cx="479394" cy="284086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BE" sz="2000" noProof="0" dirty="0" err="1"/>
          </a:p>
        </p:txBody>
      </p:sp>
      <p:sp>
        <p:nvSpPr>
          <p:cNvPr id="4" name="Actieknop: Vooruit of Volgend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086B61C-0BBB-453D-894B-EF81314824B4}"/>
              </a:ext>
            </a:extLst>
          </p:cNvPr>
          <p:cNvSpPr/>
          <p:nvPr/>
        </p:nvSpPr>
        <p:spPr>
          <a:xfrm>
            <a:off x="2325949" y="2938509"/>
            <a:ext cx="417250" cy="248574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BE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6674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484" y="6616727"/>
            <a:ext cx="0" cy="96063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631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4C"/>
            </a:solidFill>
            <a:prstDash val="dot"/>
          </a:ln>
        </p:spPr>
        <p:txBody>
          <a:bodyPr wrap="square" lIns="0" tIns="0" rIns="0" bIns="0" rtlCol="0"/>
          <a:lstStyle/>
          <a:p>
            <a:endParaRPr sz="1803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9749" y="540000"/>
            <a:ext cx="11112001" cy="15511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724"/>
            <a:r>
              <a:rPr lang="en-US" b="1" dirty="0"/>
              <a:t>Announcement via Shipping Manager) webservices </a:t>
            </a:r>
            <a:r>
              <a:rPr lang="en-US" dirty="0"/>
              <a:t>New fields:</a:t>
            </a:r>
            <a:br>
              <a:rPr lang="en-US" b="1" dirty="0"/>
            </a:br>
            <a:endParaRPr lang="en-US" b="1" dirty="0">
              <a:latin typeface="+mj-lt"/>
              <a:cs typeface="Arial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9514A4-87BE-453F-B1BA-6D6923B4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437" y="1910497"/>
            <a:ext cx="5767316" cy="220084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wrap="square" lIns="0" tIns="1909" rIns="0" bIns="0" rtlCol="0" anchor="b" anchorCtr="0">
            <a:spAutoFit/>
          </a:bodyPr>
          <a:lstStyle/>
          <a:p>
            <a:pPr marL="25448">
              <a:spcBef>
                <a:spcPts val="15"/>
              </a:spcBef>
            </a:pPr>
            <a:fld id="{81D60167-4931-47E6-BA6A-407CBD079E47}" type="slidenum">
              <a:rPr dirty="0"/>
              <a:pPr marL="25448">
                <a:spcBef>
                  <a:spcPts val="15"/>
                </a:spcBef>
              </a:pPr>
              <a:t>9</a:t>
            </a:fld>
            <a:endParaRPr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3F0F91-FE76-401D-BA2B-A56AABD187C1}"/>
              </a:ext>
            </a:extLst>
          </p:cNvPr>
          <p:cNvSpPr txBox="1"/>
          <p:nvPr/>
        </p:nvSpPr>
        <p:spPr>
          <a:xfrm>
            <a:off x="621437" y="4447713"/>
            <a:ext cx="5685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nl-BE" sz="2000" dirty="0" err="1">
              <a:solidFill>
                <a:schemeClr val="tx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37752D-B5A9-4918-B426-4A345ECDE97D}"/>
              </a:ext>
            </a:extLst>
          </p:cNvPr>
          <p:cNvSpPr txBox="1"/>
          <p:nvPr/>
        </p:nvSpPr>
        <p:spPr>
          <a:xfrm>
            <a:off x="621437" y="4447713"/>
            <a:ext cx="60190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BE" sz="2000" dirty="0" err="1">
                <a:solidFill>
                  <a:schemeClr val="tx2"/>
                </a:solidFill>
              </a:rPr>
              <a:t>Example</a:t>
            </a:r>
            <a:r>
              <a:rPr lang="nl-BE" sz="2000" dirty="0">
                <a:solidFill>
                  <a:schemeClr val="tx2"/>
                </a:solidFill>
              </a:rPr>
              <a:t>:</a:t>
            </a:r>
            <a:r>
              <a:rPr lang="nl-BE" sz="2000" dirty="0">
                <a:solidFill>
                  <a:schemeClr val="tx2"/>
                </a:solidFill>
                <a:hlinkClick r:id="rId4" action="ppaction://hlinksldjump"/>
              </a:rPr>
              <a:t> </a:t>
            </a:r>
            <a:endParaRPr lang="nl-BE" sz="20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0BAA89A-9253-4B5D-AD43-4653FC294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46925"/>
              </p:ext>
            </p:extLst>
          </p:nvPr>
        </p:nvGraphicFramePr>
        <p:xfrm>
          <a:off x="1626462" y="4447712"/>
          <a:ext cx="530811" cy="84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-object" showAsIcon="1" r:id="rId5" imgW="380880" imgH="792360" progId="Package">
                  <p:embed/>
                </p:oleObj>
              </mc:Choice>
              <mc:Fallback>
                <p:oleObj name="Packager Shell-object" showAsIcon="1" r:id="rId5" imgW="38088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462" y="4447712"/>
                        <a:ext cx="530811" cy="843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381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bPost">
      <a:dk1>
        <a:srgbClr val="000000"/>
      </a:dk1>
      <a:lt1>
        <a:sysClr val="window" lastClr="FFFFFF"/>
      </a:lt1>
      <a:dk2>
        <a:srgbClr val="5A5A5F"/>
      </a:dk2>
      <a:lt2>
        <a:srgbClr val="EEEEEF"/>
      </a:lt2>
      <a:accent1>
        <a:srgbClr val="EF2637"/>
      </a:accent1>
      <a:accent2>
        <a:srgbClr val="5A5A5F"/>
      </a:accent2>
      <a:accent3>
        <a:srgbClr val="9CC1BA"/>
      </a:accent3>
      <a:accent4>
        <a:srgbClr val="83A0A8"/>
      </a:accent4>
      <a:accent5>
        <a:srgbClr val="84BCD3"/>
      </a:accent5>
      <a:accent6>
        <a:srgbClr val="EEC228"/>
      </a:accent6>
      <a:hlink>
        <a:srgbClr val="84BCD3"/>
      </a:hlink>
      <a:folHlink>
        <a:srgbClr val="CAD55A"/>
      </a:folHlink>
    </a:clrScheme>
    <a:fontScheme name="bPos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ost 16-9.potx" id="{F861949A-79D9-4D7F-B3C8-91BC15E439C2}" vid="{5DF061AB-6FA0-4AF2-8B64-21FF9D0C18E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ADDC9917C3B4EA5BFB27A2AF3B70E" ma:contentTypeVersion="13" ma:contentTypeDescription="Een nieuw document maken." ma:contentTypeScope="" ma:versionID="e9c691c14f14966c2a1369178ec7390f">
  <xsd:schema xmlns:xsd="http://www.w3.org/2001/XMLSchema" xmlns:xs="http://www.w3.org/2001/XMLSchema" xmlns:p="http://schemas.microsoft.com/office/2006/metadata/properties" xmlns:ns3="862462a4-c87f-47bc-a723-5525dbd53b2f" xmlns:ns4="21661bd6-12d9-48f0-af39-a21c36f5d3ab" targetNamespace="http://schemas.microsoft.com/office/2006/metadata/properties" ma:root="true" ma:fieldsID="ceaf0b71e7f9fa7624ec845b267d163b" ns3:_="" ns4:_="">
    <xsd:import namespace="862462a4-c87f-47bc-a723-5525dbd53b2f"/>
    <xsd:import namespace="21661bd6-12d9-48f0-af39-a21c36f5d3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462a4-c87f-47bc-a723-5525dbd53b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61bd6-12d9-48f0-af39-a21c36f5d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859326-2E3F-4485-87A3-FF72F56E6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462a4-c87f-47bc-a723-5525dbd53b2f"/>
    <ds:schemaRef ds:uri="21661bd6-12d9-48f0-af39-a21c36f5d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0461E-4B20-4641-9858-8495DED86C56}">
  <ds:schemaRefs>
    <ds:schemaRef ds:uri="http://schemas.microsoft.com/office/2006/metadata/properties"/>
    <ds:schemaRef ds:uri="862462a4-c87f-47bc-a723-5525dbd53b2f"/>
    <ds:schemaRef ds:uri="http://schemas.microsoft.com/office/infopath/2007/PartnerControls"/>
    <ds:schemaRef ds:uri="http://purl.org/dc/terms/"/>
    <ds:schemaRef ds:uri="http://schemas.microsoft.com/office/2006/documentManagement/types"/>
    <ds:schemaRef ds:uri="21661bd6-12d9-48f0-af39-a21c36f5d3ab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DBA4E9-105C-4F45-9E46-1557F410EA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bPost 16-9 (1)</Template>
  <TotalTime>0</TotalTime>
  <Words>1031</Words>
  <Application>Microsoft Office PowerPoint</Application>
  <PresentationFormat>Breedbeeld</PresentationFormat>
  <Paragraphs>215</Paragraphs>
  <Slides>12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Ariel</vt:lpstr>
      <vt:lpstr>Calibri</vt:lpstr>
      <vt:lpstr>Segoe UI Light</vt:lpstr>
      <vt:lpstr>Times New Roman</vt:lpstr>
      <vt:lpstr>Wingdings</vt:lpstr>
      <vt:lpstr>Blank</vt:lpstr>
      <vt:lpstr>Pakket</vt:lpstr>
      <vt:lpstr>Electronic Advance Data  (EAD)  Requirements</vt:lpstr>
      <vt:lpstr>EAD? </vt:lpstr>
      <vt:lpstr>Accurate Electronic Advance Data will ensure:</vt:lpstr>
      <vt:lpstr>Mandatory as of 01/01/2021 for all NON EU shipments</vt:lpstr>
      <vt:lpstr>EAD Requirements ?  (1/2)</vt:lpstr>
      <vt:lpstr>EAD Requirements ? (2/2)</vt:lpstr>
      <vt:lpstr>CN23: New digital/electronic version</vt:lpstr>
      <vt:lpstr>Technical Readiness</vt:lpstr>
      <vt:lpstr>Announcement via Shipping Manager) webservices New fields: </vt:lpstr>
      <vt:lpstr>Announcement via LCI Txt</vt:lpstr>
      <vt:lpstr>Questions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2020-12-29T14:24:40Z</dcterms:created>
  <dcterms:modified xsi:type="dcterms:W3CDTF">2021-01-08T14:46:17Z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0x01010043BADDC9917C3B4EA5BFB27A2AF3B70E</vt:lpwstr>
  </property>
</Properties>
</file>